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Nunito" pitchFamily="2" charset="0"/>
      <p:regular r:id="rId29"/>
      <p:bold r:id="rId30"/>
      <p:italic r:id="rId31"/>
      <p:boldItalic r:id="rId32"/>
    </p:embeddedFont>
    <p:embeddedFont>
      <p:font typeface="Nunito Light"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fH8SBnRIzBTX/gxKFdAX4Pnx4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66" y="6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
              <a:t>We can go further extend the capability of egocentric vision with the use of sensors.</a:t>
            </a:r>
            <a:endParaRPr/>
          </a:p>
          <a:p>
            <a:pPr marL="0" lvl="0" indent="0" algn="l" rtl="0">
              <a:lnSpc>
                <a:spcPct val="100000"/>
              </a:lnSpc>
              <a:spcBef>
                <a:spcPts val="0"/>
              </a:spcBef>
              <a:spcAft>
                <a:spcPts val="0"/>
              </a:spcAft>
              <a:buSzPts val="1100"/>
              <a:buNone/>
            </a:pPr>
            <a:r>
              <a:rPr lang="it"/>
              <a:t>In particular in this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t"/>
              <a:t>With egocentric action recognition we can learn how humans interact with the world and how robots can effectively interact with humans. The number of downstream tasks that EAR enables is large, from assistive robotics, autonomous driving, industrial applications and augmented reality.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3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3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imone.peirone@polito.it"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chiara.plizzari@polito.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gif"/><Relationship Id="rId5" Type="http://schemas.openxmlformats.org/officeDocument/2006/relationships/image" Target="../media/image42.gif"/><Relationship Id="rId4" Type="http://schemas.openxmlformats.org/officeDocument/2006/relationships/image" Target="../media/image41.gif"/></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5.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5.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gif"/><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s://epic-kitchens.github.io" TargetMode="External"/><Relationship Id="rId4" Type="http://schemas.openxmlformats.org/officeDocument/2006/relationships/image" Target="../media/image14.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8.png"/><Relationship Id="rId3" Type="http://schemas.openxmlformats.org/officeDocument/2006/relationships/hyperlink" Target="http://www.youtube.com/watch?v=u3sUbmwJcrQ" TargetMode="External"/><Relationship Id="rId7" Type="http://schemas.openxmlformats.org/officeDocument/2006/relationships/image" Target="../media/image50.png"/><Relationship Id="rId12"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action-net.csail.mit.edu" TargetMode="External"/><Relationship Id="rId11" Type="http://schemas.openxmlformats.org/officeDocument/2006/relationships/image" Target="../media/image56.png"/><Relationship Id="rId5" Type="http://schemas.openxmlformats.org/officeDocument/2006/relationships/image" Target="../media/image49.png"/><Relationship Id="rId10" Type="http://schemas.openxmlformats.org/officeDocument/2006/relationships/image" Target="../media/image55.png"/><Relationship Id="rId4" Type="http://schemas.openxmlformats.org/officeDocument/2006/relationships/image" Target="../media/image53.jpeg"/><Relationship Id="rId9" Type="http://schemas.openxmlformats.org/officeDocument/2006/relationships/image" Target="../media/image54.png"/><Relationship Id="rId1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60.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jpe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horturl.at/hlyM5" TargetMode="External"/><Relationship Id="rId5" Type="http://schemas.openxmlformats.org/officeDocument/2006/relationships/image" Target="../media/image68.png"/><Relationship Id="rId4" Type="http://schemas.openxmlformats.org/officeDocument/2006/relationships/hyperlink" Target="mailto:simone.peirone@polito.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gif"/></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859" y="241930"/>
            <a:ext cx="9140298" cy="205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SzPts val="5200"/>
              <a:buNone/>
            </a:pPr>
            <a:r>
              <a:rPr lang="it" sz="3600" b="1" dirty="0">
                <a:solidFill>
                  <a:srgbClr val="0B5394"/>
                </a:solidFill>
                <a:latin typeface="Nunito"/>
                <a:ea typeface="Nunito"/>
                <a:cs typeface="Nunito"/>
                <a:sym typeface="Nunito"/>
              </a:rPr>
              <a:t>Egocentric Action Recognition</a:t>
            </a:r>
            <a:endParaRPr sz="3600" dirty="0">
              <a:latin typeface="Nunito"/>
              <a:ea typeface="Nunito"/>
              <a:cs typeface="Nunito"/>
              <a:sym typeface="Nunito"/>
            </a:endParaRPr>
          </a:p>
        </p:txBody>
      </p:sp>
      <p:sp>
        <p:nvSpPr>
          <p:cNvPr id="55" name="Google Shape;55;p1"/>
          <p:cNvSpPr txBox="1">
            <a:spLocks noGrp="1"/>
          </p:cNvSpPr>
          <p:nvPr>
            <p:ph type="subTitle" idx="1"/>
          </p:nvPr>
        </p:nvSpPr>
        <p:spPr>
          <a:xfrm>
            <a:off x="1851" y="2331480"/>
            <a:ext cx="9140298" cy="11664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it" sz="1600" b="1" dirty="0">
                <a:latin typeface="Nunito"/>
                <a:ea typeface="Nunito"/>
                <a:cs typeface="Nunito"/>
                <a:sym typeface="Nunito"/>
              </a:rPr>
              <a:t>Machine Learning and Deep Learning</a:t>
            </a:r>
            <a:endParaRPr sz="1600" b="1" dirty="0">
              <a:latin typeface="Nunito"/>
              <a:ea typeface="Nunito"/>
              <a:cs typeface="Nunito"/>
              <a:sym typeface="Nunito"/>
            </a:endParaRPr>
          </a:p>
          <a:p>
            <a:pPr marL="0" lvl="0" indent="0" algn="ctr" rtl="0">
              <a:lnSpc>
                <a:spcPct val="100000"/>
              </a:lnSpc>
              <a:spcBef>
                <a:spcPts val="0"/>
              </a:spcBef>
              <a:spcAft>
                <a:spcPts val="0"/>
              </a:spcAft>
              <a:buSzPts val="2800"/>
              <a:buNone/>
            </a:pPr>
            <a:endParaRPr sz="1600" b="1" dirty="0">
              <a:latin typeface="Nunito"/>
              <a:ea typeface="Nunito"/>
              <a:cs typeface="Nunito"/>
              <a:sym typeface="Nunito"/>
            </a:endParaRPr>
          </a:p>
          <a:p>
            <a:pPr marL="0" lvl="0" indent="0" algn="ctr" rtl="0">
              <a:lnSpc>
                <a:spcPct val="100000"/>
              </a:lnSpc>
              <a:spcBef>
                <a:spcPts val="0"/>
              </a:spcBef>
              <a:spcAft>
                <a:spcPts val="0"/>
              </a:spcAft>
              <a:buSzPts val="2800"/>
              <a:buNone/>
            </a:pPr>
            <a:r>
              <a:rPr lang="it" sz="1200" b="1" dirty="0">
                <a:latin typeface="Nunito"/>
                <a:ea typeface="Nunito"/>
                <a:cs typeface="Nunito"/>
                <a:sym typeface="Nunito"/>
              </a:rPr>
              <a:t>Teaching Assistant</a:t>
            </a:r>
            <a:r>
              <a:rPr lang="it" sz="1200" dirty="0">
                <a:latin typeface="Nunito"/>
                <a:ea typeface="Nunito"/>
                <a:cs typeface="Nunito"/>
                <a:sym typeface="Nunito"/>
              </a:rPr>
              <a:t>: Simone Alberto Peirone (</a:t>
            </a:r>
            <a:r>
              <a:rPr lang="it" sz="1200" u="sng" dirty="0">
                <a:solidFill>
                  <a:schemeClr val="hlink"/>
                </a:solidFill>
                <a:latin typeface="Nunito"/>
                <a:ea typeface="Nunito"/>
                <a:cs typeface="Nunito"/>
                <a:sym typeface="Nunito"/>
                <a:hlinkClick r:id="rId3"/>
              </a:rPr>
              <a:t>simone.peirone@polito.it</a:t>
            </a:r>
            <a:r>
              <a:rPr lang="it" sz="1200" dirty="0">
                <a:latin typeface="Nunito"/>
                <a:ea typeface="Nunito"/>
                <a:cs typeface="Nunito"/>
                <a:sym typeface="Nunito"/>
              </a:rPr>
              <a:t>)</a:t>
            </a:r>
            <a:endParaRPr sz="1200" dirty="0">
              <a:latin typeface="Nunito"/>
              <a:ea typeface="Nunito"/>
              <a:cs typeface="Nunito"/>
              <a:sym typeface="Nunito"/>
            </a:endParaRPr>
          </a:p>
          <a:p>
            <a:pPr marL="0" lvl="0" indent="0" algn="ctr" rtl="0">
              <a:lnSpc>
                <a:spcPct val="100000"/>
              </a:lnSpc>
              <a:spcBef>
                <a:spcPts val="0"/>
              </a:spcBef>
              <a:spcAft>
                <a:spcPts val="0"/>
              </a:spcAft>
              <a:buSzPts val="2800"/>
              <a:buNone/>
            </a:pPr>
            <a:r>
              <a:rPr lang="it" sz="1200" dirty="0">
                <a:latin typeface="Nunito"/>
                <a:ea typeface="Nunito"/>
                <a:cs typeface="Nunito"/>
                <a:sym typeface="Nunito"/>
              </a:rPr>
              <a:t>Chiara Plizzari (</a:t>
            </a:r>
            <a:r>
              <a:rPr lang="it" sz="1200" u="sng" dirty="0">
                <a:solidFill>
                  <a:schemeClr val="hlink"/>
                </a:solidFill>
                <a:latin typeface="Nunito"/>
                <a:ea typeface="Nunito"/>
                <a:cs typeface="Nunito"/>
                <a:sym typeface="Nunito"/>
                <a:hlinkClick r:id="rId4"/>
              </a:rPr>
              <a:t>chiara.plizzari@polito.it</a:t>
            </a:r>
            <a:r>
              <a:rPr lang="it" sz="1200" dirty="0">
                <a:latin typeface="Nunito"/>
                <a:ea typeface="Nunito"/>
                <a:cs typeface="Nunito"/>
                <a:sym typeface="Nunito"/>
              </a:rPr>
              <a:t>) </a:t>
            </a:r>
            <a:endParaRPr sz="1200" dirty="0">
              <a:latin typeface="Nunito"/>
              <a:ea typeface="Nunito"/>
              <a:cs typeface="Nunito"/>
              <a:sym typeface="Nunito"/>
            </a:endParaRPr>
          </a:p>
        </p:txBody>
      </p:sp>
      <p:pic>
        <p:nvPicPr>
          <p:cNvPr id="56" name="Google Shape;56;p1"/>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760865" y="404655"/>
            <a:ext cx="2072524" cy="921125"/>
          </a:xfrm>
          <a:prstGeom prst="rect">
            <a:avLst/>
          </a:prstGeom>
          <a:noFill/>
          <a:ln>
            <a:noFill/>
          </a:ln>
        </p:spPr>
      </p:pic>
      <p:pic>
        <p:nvPicPr>
          <p:cNvPr id="57" name="Google Shape;57;p1" descr="A picture containing text, tableware, dishware, plate&#10;&#10;Description automatically generated"/>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3537792" y="3804403"/>
            <a:ext cx="2068418" cy="846640"/>
          </a:xfrm>
          <a:prstGeom prst="rect">
            <a:avLst/>
          </a:prstGeom>
          <a:noFill/>
          <a:ln>
            <a:noFill/>
          </a:ln>
        </p:spPr>
      </p:pic>
      <p:pic>
        <p:nvPicPr>
          <p:cNvPr id="58" name="Google Shape;58;p1" descr="A picture containing text&#10;&#10;Description automatically generated"/>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5644767" y="538381"/>
            <a:ext cx="2743200" cy="6515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51"/>
        <p:cNvGrpSpPr/>
        <p:nvPr/>
      </p:nvGrpSpPr>
      <p:grpSpPr>
        <a:xfrm>
          <a:off x="0" y="0"/>
          <a:ext cx="0" cy="0"/>
          <a:chOff x="0" y="0"/>
          <a:chExt cx="0" cy="0"/>
        </a:xfrm>
      </p:grpSpPr>
      <p:sp>
        <p:nvSpPr>
          <p:cNvPr id="252" name="Google Shape;25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10</a:t>
            </a:fld>
            <a:endParaRPr/>
          </a:p>
        </p:txBody>
      </p:sp>
      <p:pic>
        <p:nvPicPr>
          <p:cNvPr id="253" name="Google Shape;253;p10"/>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4321125" y="1620238"/>
            <a:ext cx="667500" cy="667500"/>
          </a:xfrm>
          <a:prstGeom prst="rect">
            <a:avLst/>
          </a:prstGeom>
          <a:noFill/>
          <a:ln>
            <a:noFill/>
          </a:ln>
        </p:spPr>
      </p:pic>
      <p:sp>
        <p:nvSpPr>
          <p:cNvPr id="254" name="Google Shape;254;p10"/>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Egocentric Action Recognition (EAR)</a:t>
            </a:r>
            <a:endParaRPr sz="2800" b="1" i="0" u="none" strike="noStrike" cap="none">
              <a:solidFill>
                <a:srgbClr val="0B5394"/>
              </a:solidFill>
              <a:latin typeface="Nunito"/>
              <a:ea typeface="Nunito"/>
              <a:cs typeface="Nunito"/>
              <a:sym typeface="Nunito"/>
            </a:endParaRPr>
          </a:p>
        </p:txBody>
      </p:sp>
      <p:sp>
        <p:nvSpPr>
          <p:cNvPr id="255" name="Google Shape;255;p1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endParaRPr sz="1000" b="0" i="0" u="none" strike="noStrike" cap="none">
              <a:solidFill>
                <a:srgbClr val="595959"/>
              </a:solidFill>
              <a:latin typeface="Arial"/>
              <a:ea typeface="Arial"/>
              <a:cs typeface="Arial"/>
              <a:sym typeface="Arial"/>
            </a:endParaRPr>
          </a:p>
        </p:txBody>
      </p:sp>
      <p:sp>
        <p:nvSpPr>
          <p:cNvPr id="256" name="Google Shape;256;p10"/>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pic>
        <p:nvPicPr>
          <p:cNvPr id="257" name="Google Shape;257;p10"/>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3310494" y="2790650"/>
            <a:ext cx="2523012" cy="1416425"/>
          </a:xfrm>
          <a:prstGeom prst="rect">
            <a:avLst/>
          </a:prstGeom>
          <a:noFill/>
          <a:ln>
            <a:noFill/>
          </a:ln>
        </p:spPr>
      </p:pic>
      <p:pic>
        <p:nvPicPr>
          <p:cNvPr id="258" name="Google Shape;258;p10"/>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6190125" y="2790650"/>
            <a:ext cx="2523000" cy="1416419"/>
          </a:xfrm>
          <a:prstGeom prst="rect">
            <a:avLst/>
          </a:prstGeom>
          <a:noFill/>
          <a:ln>
            <a:noFill/>
          </a:ln>
        </p:spPr>
      </p:pic>
      <p:pic>
        <p:nvPicPr>
          <p:cNvPr id="259" name="Google Shape;259;p10"/>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430875" y="2790650"/>
            <a:ext cx="2523000" cy="1416419"/>
          </a:xfrm>
          <a:prstGeom prst="rect">
            <a:avLst/>
          </a:prstGeom>
          <a:noFill/>
          <a:ln>
            <a:noFill/>
          </a:ln>
        </p:spPr>
      </p:pic>
      <p:sp>
        <p:nvSpPr>
          <p:cNvPr id="260" name="Google Shape;260;p10"/>
          <p:cNvSpPr txBox="1"/>
          <p:nvPr/>
        </p:nvSpPr>
        <p:spPr>
          <a:xfrm>
            <a:off x="430875" y="4207075"/>
            <a:ext cx="2523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1" i="1" u="none" strike="noStrike" cap="none">
                <a:solidFill>
                  <a:srgbClr val="990000"/>
                </a:solidFill>
                <a:latin typeface="Nunito"/>
                <a:ea typeface="Nunito"/>
                <a:cs typeface="Nunito"/>
                <a:sym typeface="Nunito"/>
              </a:rPr>
              <a:t>Open fridge</a:t>
            </a:r>
            <a:endParaRPr sz="1200" b="1" i="1" u="none" strike="noStrike" cap="none">
              <a:solidFill>
                <a:srgbClr val="990000"/>
              </a:solidFill>
              <a:latin typeface="Nunito"/>
              <a:ea typeface="Nunito"/>
              <a:cs typeface="Nunito"/>
              <a:sym typeface="Nunito"/>
            </a:endParaRPr>
          </a:p>
        </p:txBody>
      </p:sp>
      <p:sp>
        <p:nvSpPr>
          <p:cNvPr id="261" name="Google Shape;261;p10"/>
          <p:cNvSpPr txBox="1"/>
          <p:nvPr/>
        </p:nvSpPr>
        <p:spPr>
          <a:xfrm>
            <a:off x="3310500" y="4207075"/>
            <a:ext cx="2523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1" i="1" u="none" strike="noStrike" cap="none">
                <a:solidFill>
                  <a:srgbClr val="990000"/>
                </a:solidFill>
                <a:latin typeface="Nunito"/>
                <a:ea typeface="Nunito"/>
                <a:cs typeface="Nunito"/>
                <a:sym typeface="Nunito"/>
              </a:rPr>
              <a:t>Close oil</a:t>
            </a:r>
            <a:endParaRPr sz="1200" b="1" i="1" u="none" strike="noStrike" cap="none">
              <a:solidFill>
                <a:srgbClr val="990000"/>
              </a:solidFill>
              <a:latin typeface="Nunito"/>
              <a:ea typeface="Nunito"/>
              <a:cs typeface="Nunito"/>
              <a:sym typeface="Nunito"/>
            </a:endParaRPr>
          </a:p>
        </p:txBody>
      </p:sp>
      <p:sp>
        <p:nvSpPr>
          <p:cNvPr id="262" name="Google Shape;262;p10"/>
          <p:cNvSpPr txBox="1"/>
          <p:nvPr/>
        </p:nvSpPr>
        <p:spPr>
          <a:xfrm>
            <a:off x="6190125" y="4207075"/>
            <a:ext cx="2523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1" i="1" u="none" strike="noStrike" cap="none">
                <a:solidFill>
                  <a:srgbClr val="990000"/>
                </a:solidFill>
                <a:latin typeface="Nunito"/>
                <a:ea typeface="Nunito"/>
                <a:cs typeface="Nunito"/>
                <a:sym typeface="Nunito"/>
              </a:rPr>
              <a:t>Place pan on hob</a:t>
            </a:r>
            <a:endParaRPr sz="1200" b="1" i="1" u="none" strike="noStrike" cap="none">
              <a:solidFill>
                <a:srgbClr val="990000"/>
              </a:solidFill>
              <a:latin typeface="Nunito"/>
              <a:ea typeface="Nunito"/>
              <a:cs typeface="Nunito"/>
              <a:sym typeface="Nunito"/>
            </a:endParaRPr>
          </a:p>
        </p:txBody>
      </p:sp>
      <p:sp>
        <p:nvSpPr>
          <p:cNvPr id="263" name="Google Shape;263;p10"/>
          <p:cNvSpPr txBox="1"/>
          <p:nvPr/>
        </p:nvSpPr>
        <p:spPr>
          <a:xfrm>
            <a:off x="311700" y="1017725"/>
            <a:ext cx="8160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Nunito"/>
                <a:ea typeface="Nunito"/>
                <a:cs typeface="Nunito"/>
                <a:sym typeface="Nunito"/>
              </a:rPr>
              <a:t>A classification problem that aims to assign </a:t>
            </a:r>
            <a:r>
              <a:rPr lang="it" sz="1400" b="1" i="0" u="none" strike="noStrike" cap="none">
                <a:solidFill>
                  <a:srgbClr val="990000"/>
                </a:solidFill>
                <a:latin typeface="Nunito"/>
                <a:ea typeface="Nunito"/>
                <a:cs typeface="Nunito"/>
                <a:sym typeface="Nunito"/>
              </a:rPr>
              <a:t>labels</a:t>
            </a:r>
            <a:r>
              <a:rPr lang="it" sz="1400" b="0" i="0" u="none" strike="noStrike" cap="none">
                <a:solidFill>
                  <a:srgbClr val="000000"/>
                </a:solidFill>
                <a:latin typeface="Nunito"/>
                <a:ea typeface="Nunito"/>
                <a:cs typeface="Nunito"/>
                <a:sym typeface="Nunito"/>
              </a:rPr>
              <a:t> to </a:t>
            </a:r>
            <a:r>
              <a:rPr lang="it" sz="1400" b="1" i="0" u="none" strike="noStrike" cap="none">
                <a:solidFill>
                  <a:srgbClr val="0B5394"/>
                </a:solidFill>
                <a:latin typeface="Nunito"/>
                <a:ea typeface="Nunito"/>
                <a:cs typeface="Nunito"/>
                <a:sym typeface="Nunito"/>
              </a:rPr>
              <a:t>videos</a:t>
            </a:r>
            <a:endParaRPr sz="1400" b="1" i="0" u="none" strike="noStrike" cap="none">
              <a:solidFill>
                <a:srgbClr val="0B5394"/>
              </a:solidFill>
              <a:latin typeface="Nunito"/>
              <a:ea typeface="Nunito"/>
              <a:cs typeface="Nunito"/>
              <a:sym typeface="Nunito"/>
            </a:endParaRPr>
          </a:p>
        </p:txBody>
      </p:sp>
      <p:sp>
        <p:nvSpPr>
          <p:cNvPr id="264" name="Google Shape;264;p10"/>
          <p:cNvSpPr txBox="1"/>
          <p:nvPr/>
        </p:nvSpPr>
        <p:spPr>
          <a:xfrm>
            <a:off x="1656650" y="1753888"/>
            <a:ext cx="13398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it" sz="1400" b="1" i="0" u="none" strike="noStrike" cap="none">
                <a:solidFill>
                  <a:srgbClr val="000000"/>
                </a:solidFill>
                <a:latin typeface="Nunito"/>
                <a:ea typeface="Nunito"/>
                <a:cs typeface="Nunito"/>
                <a:sym typeface="Nunito"/>
              </a:rPr>
              <a:t>Action video</a:t>
            </a:r>
            <a:endParaRPr sz="1400" b="1" i="0" u="none" strike="noStrike" cap="none">
              <a:solidFill>
                <a:srgbClr val="000000"/>
              </a:solidFill>
              <a:latin typeface="Nunito"/>
              <a:ea typeface="Nunito"/>
              <a:cs typeface="Nunito"/>
              <a:sym typeface="Nunito"/>
            </a:endParaRPr>
          </a:p>
        </p:txBody>
      </p:sp>
      <p:sp>
        <p:nvSpPr>
          <p:cNvPr id="265" name="Google Shape;265;p10"/>
          <p:cNvSpPr txBox="1"/>
          <p:nvPr/>
        </p:nvSpPr>
        <p:spPr>
          <a:xfrm>
            <a:off x="6439462" y="1753888"/>
            <a:ext cx="687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t" sz="1400" b="1" i="0" u="none" strike="noStrike" cap="none">
                <a:solidFill>
                  <a:srgbClr val="990000"/>
                </a:solidFill>
                <a:latin typeface="Nunito"/>
                <a:ea typeface="Nunito"/>
                <a:cs typeface="Nunito"/>
                <a:sym typeface="Nunito"/>
              </a:rPr>
              <a:t>Label</a:t>
            </a:r>
            <a:endParaRPr sz="1400" b="1" i="0" u="none" strike="noStrike" cap="none">
              <a:solidFill>
                <a:srgbClr val="990000"/>
              </a:solidFill>
              <a:latin typeface="Nunito"/>
              <a:ea typeface="Nunito"/>
              <a:cs typeface="Nunito"/>
              <a:sym typeface="Nunito"/>
            </a:endParaRPr>
          </a:p>
        </p:txBody>
      </p:sp>
      <p:sp>
        <p:nvSpPr>
          <p:cNvPr id="266" name="Google Shape;266;p10"/>
          <p:cNvSpPr/>
          <p:nvPr/>
        </p:nvSpPr>
        <p:spPr>
          <a:xfrm>
            <a:off x="3188313" y="1865188"/>
            <a:ext cx="832800" cy="177600"/>
          </a:xfrm>
          <a:prstGeom prst="rightArrow">
            <a:avLst>
              <a:gd name="adj1" fmla="val 39025"/>
              <a:gd name="adj2" fmla="val 59320"/>
            </a:avLst>
          </a:prstGeom>
          <a:solidFill>
            <a:srgbClr val="0B5A94"/>
          </a:solidFill>
          <a:ln w="19050" cap="flat" cmpd="sng">
            <a:solidFill>
              <a:srgbClr val="0B5A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0"/>
          <p:cNvSpPr/>
          <p:nvPr/>
        </p:nvSpPr>
        <p:spPr>
          <a:xfrm>
            <a:off x="5288638" y="1865188"/>
            <a:ext cx="832800" cy="177600"/>
          </a:xfrm>
          <a:prstGeom prst="rightArrow">
            <a:avLst>
              <a:gd name="adj1" fmla="val 39025"/>
              <a:gd name="adj2" fmla="val 59320"/>
            </a:avLst>
          </a:prstGeom>
          <a:solidFill>
            <a:srgbClr val="0B5A94"/>
          </a:solidFill>
          <a:ln w="19050" cap="flat" cmpd="sng">
            <a:solidFill>
              <a:srgbClr val="0B5A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0"/>
          <p:cNvSpPr txBox="1"/>
          <p:nvPr/>
        </p:nvSpPr>
        <p:spPr>
          <a:xfrm>
            <a:off x="311700" y="2427750"/>
            <a:ext cx="8160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it" sz="1200" b="1" i="0" u="none" strike="noStrike" cap="none">
                <a:solidFill>
                  <a:srgbClr val="0B5394"/>
                </a:solidFill>
                <a:latin typeface="Nunito"/>
                <a:ea typeface="Nunito"/>
                <a:cs typeface="Nunito"/>
                <a:sym typeface="Nunito"/>
              </a:rPr>
              <a:t>Examples</a:t>
            </a:r>
            <a:endParaRPr sz="1200" b="1" i="0" u="none" strike="noStrike" cap="none">
              <a:solidFill>
                <a:srgbClr val="0B5394"/>
              </a:solidFill>
              <a:latin typeface="Nunito"/>
              <a:ea typeface="Nunito"/>
              <a:cs typeface="Nunito"/>
              <a:sym typeface="Nunito"/>
            </a:endParaRPr>
          </a:p>
        </p:txBody>
      </p:sp>
      <p:sp>
        <p:nvSpPr>
          <p:cNvPr id="269" name="Google Shape;269;p10"/>
          <p:cNvSpPr txBox="1"/>
          <p:nvPr/>
        </p:nvSpPr>
        <p:spPr>
          <a:xfrm>
            <a:off x="3883725" y="2324038"/>
            <a:ext cx="1542300" cy="264300"/>
          </a:xfrm>
          <a:prstGeom prst="rect">
            <a:avLst/>
          </a:prstGeom>
          <a:noFill/>
          <a:ln>
            <a:noFill/>
          </a:ln>
        </p:spPr>
        <p:txBody>
          <a:bodyPr spcFirstLastPara="1" wrap="square" lIns="91425" tIns="18000"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Neural network</a:t>
            </a:r>
            <a:endParaRPr sz="1000" b="0" i="0" u="none" strike="noStrike" cap="none">
              <a:solidFill>
                <a:srgbClr val="000000"/>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11"/>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Egocentric Vision</a:t>
            </a:r>
            <a:endParaRPr sz="2800" b="1" i="0" u="none" strike="noStrike" cap="none">
              <a:solidFill>
                <a:srgbClr val="0B5394"/>
              </a:solidFill>
              <a:latin typeface="Nunito"/>
              <a:ea typeface="Nunito"/>
              <a:cs typeface="Nunito"/>
              <a:sym typeface="Nunito"/>
            </a:endParaRPr>
          </a:p>
        </p:txBody>
      </p:sp>
      <p:sp>
        <p:nvSpPr>
          <p:cNvPr id="275" name="Google Shape;275;p11"/>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276" name="Google Shape;276;p11"/>
          <p:cNvSpPr txBox="1"/>
          <p:nvPr/>
        </p:nvSpPr>
        <p:spPr>
          <a:xfrm>
            <a:off x="414000" y="1017725"/>
            <a:ext cx="8160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
        <p:nvSpPr>
          <p:cNvPr id="277" name="Google Shape;27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11</a:t>
            </a:fld>
            <a:endParaRPr/>
          </a:p>
        </p:txBody>
      </p:sp>
      <p:sp>
        <p:nvSpPr>
          <p:cNvPr id="278" name="Google Shape;278;p11"/>
          <p:cNvSpPr txBox="1"/>
          <p:nvPr/>
        </p:nvSpPr>
        <p:spPr>
          <a:xfrm>
            <a:off x="311700" y="1130475"/>
            <a:ext cx="81609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Nunito"/>
                <a:ea typeface="Nunito"/>
                <a:cs typeface="Nunito"/>
                <a:sym typeface="Nunito"/>
              </a:rPr>
              <a:t>Videos provide </a:t>
            </a:r>
            <a:r>
              <a:rPr lang="it" sz="1400" b="1" i="0" u="none" strike="noStrike" cap="none">
                <a:solidFill>
                  <a:srgbClr val="0B5394"/>
                </a:solidFill>
                <a:latin typeface="Nunito"/>
                <a:ea typeface="Nunito"/>
                <a:cs typeface="Nunito"/>
                <a:sym typeface="Nunito"/>
              </a:rPr>
              <a:t>multiple sources of information</a:t>
            </a:r>
            <a:r>
              <a:rPr lang="it" sz="1400" b="0" i="0" u="none" strike="noStrike" cap="none">
                <a:solidFill>
                  <a:srgbClr val="000000"/>
                </a:solidFill>
                <a:latin typeface="Nunito"/>
                <a:ea typeface="Nunito"/>
                <a:cs typeface="Nunito"/>
                <a:sym typeface="Nunito"/>
              </a:rPr>
              <a:t> (a.k.a </a:t>
            </a:r>
            <a:r>
              <a:rPr lang="it" sz="1400" b="0" i="1" u="none" strike="noStrike" cap="none">
                <a:solidFill>
                  <a:srgbClr val="000000"/>
                </a:solidFill>
                <a:latin typeface="Nunito"/>
                <a:ea typeface="Nunito"/>
                <a:cs typeface="Nunito"/>
                <a:sym typeface="Nunito"/>
              </a:rPr>
              <a:t>modalities</a:t>
            </a:r>
            <a:r>
              <a:rPr lang="it" sz="1400" b="0" i="0" u="none" strike="noStrike" cap="none">
                <a:solidFill>
                  <a:srgbClr val="000000"/>
                </a:solidFill>
                <a:latin typeface="Nunito"/>
                <a:ea typeface="Nunito"/>
                <a:cs typeface="Nunito"/>
                <a:sym typeface="Nunito"/>
              </a:rPr>
              <a:t>) that </a:t>
            </a:r>
            <a:endParaRPr sz="1400" b="0" i="0" u="none" strike="noStrike" cap="none">
              <a:solidFill>
                <a:srgbClr val="000000"/>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Nunito"/>
                <a:ea typeface="Nunito"/>
                <a:cs typeface="Nunito"/>
                <a:sym typeface="Nunito"/>
              </a:rPr>
              <a:t>we can use for action recognition</a:t>
            </a:r>
            <a:endParaRPr sz="1400" b="0" i="0" u="none" strike="noStrike" cap="none">
              <a:solidFill>
                <a:srgbClr val="000000"/>
              </a:solidFill>
              <a:latin typeface="Nunito"/>
              <a:ea typeface="Nunito"/>
              <a:cs typeface="Nunito"/>
              <a:sym typeface="Nunito"/>
            </a:endParaRPr>
          </a:p>
        </p:txBody>
      </p:sp>
      <p:grpSp>
        <p:nvGrpSpPr>
          <p:cNvPr id="279" name="Google Shape;279;p11"/>
          <p:cNvGrpSpPr/>
          <p:nvPr/>
        </p:nvGrpSpPr>
        <p:grpSpPr>
          <a:xfrm>
            <a:off x="846052" y="1879394"/>
            <a:ext cx="1461506" cy="1430394"/>
            <a:chOff x="908302" y="1608756"/>
            <a:chExt cx="1461506" cy="1430394"/>
          </a:xfrm>
        </p:grpSpPr>
        <p:sp>
          <p:nvSpPr>
            <p:cNvPr id="280" name="Google Shape;280;p11"/>
            <p:cNvSpPr/>
            <p:nvPr/>
          </p:nvSpPr>
          <p:spPr>
            <a:xfrm>
              <a:off x="908302" y="2807550"/>
              <a:ext cx="1461300" cy="2316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it" sz="1000" b="1" i="0" u="none" strike="noStrike" cap="none">
                  <a:solidFill>
                    <a:srgbClr val="FFFFFF"/>
                  </a:solidFill>
                  <a:latin typeface="Nunito"/>
                  <a:ea typeface="Nunito"/>
                  <a:cs typeface="Nunito"/>
                  <a:sym typeface="Nunito"/>
                </a:rPr>
                <a:t>RGB frames</a:t>
              </a:r>
              <a:endParaRPr sz="1000" b="1" i="0" u="none" strike="noStrike" cap="none">
                <a:solidFill>
                  <a:srgbClr val="FFFFFF"/>
                </a:solidFill>
                <a:latin typeface="Nunito"/>
                <a:ea typeface="Nunito"/>
                <a:cs typeface="Nunito"/>
                <a:sym typeface="Nunito"/>
              </a:endParaRPr>
            </a:p>
          </p:txBody>
        </p:sp>
        <p:grpSp>
          <p:nvGrpSpPr>
            <p:cNvPr id="281" name="Google Shape;281;p11"/>
            <p:cNvGrpSpPr/>
            <p:nvPr/>
          </p:nvGrpSpPr>
          <p:grpSpPr>
            <a:xfrm>
              <a:off x="908316" y="1608756"/>
              <a:ext cx="1461492" cy="1122764"/>
              <a:chOff x="1219963" y="1163960"/>
              <a:chExt cx="1281673" cy="976571"/>
            </a:xfrm>
          </p:grpSpPr>
          <p:pic>
            <p:nvPicPr>
              <p:cNvPr id="282" name="Google Shape;282;p11"/>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1261167" y="1163960"/>
                <a:ext cx="1240469" cy="933604"/>
              </a:xfrm>
              <a:prstGeom prst="rect">
                <a:avLst/>
              </a:prstGeom>
              <a:noFill/>
              <a:ln>
                <a:noFill/>
              </a:ln>
            </p:spPr>
          </p:pic>
          <p:pic>
            <p:nvPicPr>
              <p:cNvPr id="283" name="Google Shape;283;p11"/>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1240275" y="1185571"/>
                <a:ext cx="1240469" cy="933604"/>
              </a:xfrm>
              <a:prstGeom prst="rect">
                <a:avLst/>
              </a:prstGeom>
              <a:noFill/>
              <a:ln>
                <a:noFill/>
              </a:ln>
            </p:spPr>
          </p:pic>
          <p:pic>
            <p:nvPicPr>
              <p:cNvPr id="284" name="Google Shape;284;p11"/>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1219963" y="1206927"/>
                <a:ext cx="1240469" cy="933604"/>
              </a:xfrm>
              <a:prstGeom prst="rect">
                <a:avLst/>
              </a:prstGeom>
              <a:noFill/>
              <a:ln>
                <a:noFill/>
              </a:ln>
            </p:spPr>
          </p:pic>
        </p:grpSp>
      </p:grpSp>
      <p:grpSp>
        <p:nvGrpSpPr>
          <p:cNvPr id="285" name="Google Shape;285;p11"/>
          <p:cNvGrpSpPr/>
          <p:nvPr/>
        </p:nvGrpSpPr>
        <p:grpSpPr>
          <a:xfrm>
            <a:off x="279600" y="3436571"/>
            <a:ext cx="2594388" cy="852604"/>
            <a:chOff x="279600" y="3531371"/>
            <a:chExt cx="2594388" cy="852604"/>
          </a:xfrm>
        </p:grpSpPr>
        <p:grpSp>
          <p:nvGrpSpPr>
            <p:cNvPr id="286" name="Google Shape;286;p11"/>
            <p:cNvGrpSpPr/>
            <p:nvPr/>
          </p:nvGrpSpPr>
          <p:grpSpPr>
            <a:xfrm>
              <a:off x="279600" y="3531371"/>
              <a:ext cx="1297200" cy="852604"/>
              <a:chOff x="651550" y="3828396"/>
              <a:chExt cx="1297200" cy="852604"/>
            </a:xfrm>
          </p:grpSpPr>
          <p:sp>
            <p:nvSpPr>
              <p:cNvPr id="287" name="Google Shape;287;p11"/>
              <p:cNvSpPr txBox="1"/>
              <p:nvPr/>
            </p:nvSpPr>
            <p:spPr>
              <a:xfrm>
                <a:off x="651550" y="4188400"/>
                <a:ext cx="1297200" cy="4926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Visual appearance </a:t>
                </a:r>
                <a:endParaRPr sz="1000" b="0" i="0" u="none" strike="noStrike" cap="none">
                  <a:solidFill>
                    <a:srgbClr val="000000"/>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(objects and scenes) </a:t>
                </a:r>
                <a:endParaRPr sz="1000" b="0" i="0" u="none" strike="noStrike" cap="none">
                  <a:solidFill>
                    <a:srgbClr val="000000"/>
                  </a:solidFill>
                  <a:latin typeface="Nunito"/>
                  <a:ea typeface="Nunito"/>
                  <a:cs typeface="Nunito"/>
                  <a:sym typeface="Nunito"/>
                </a:endParaRPr>
              </a:p>
            </p:txBody>
          </p:sp>
          <p:pic>
            <p:nvPicPr>
              <p:cNvPr id="288" name="Google Shape;288;p11"/>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1120150" y="3828396"/>
                <a:ext cx="360000" cy="360000"/>
              </a:xfrm>
              <a:prstGeom prst="rect">
                <a:avLst/>
              </a:prstGeom>
              <a:noFill/>
              <a:ln>
                <a:noFill/>
              </a:ln>
            </p:spPr>
          </p:pic>
        </p:grpSp>
        <p:grpSp>
          <p:nvGrpSpPr>
            <p:cNvPr id="289" name="Google Shape;289;p11"/>
            <p:cNvGrpSpPr/>
            <p:nvPr/>
          </p:nvGrpSpPr>
          <p:grpSpPr>
            <a:xfrm>
              <a:off x="1576788" y="3531371"/>
              <a:ext cx="1297200" cy="852604"/>
              <a:chOff x="2024113" y="3828396"/>
              <a:chExt cx="1297200" cy="852604"/>
            </a:xfrm>
          </p:grpSpPr>
          <p:sp>
            <p:nvSpPr>
              <p:cNvPr id="290" name="Google Shape;290;p11"/>
              <p:cNvSpPr txBox="1"/>
              <p:nvPr/>
            </p:nvSpPr>
            <p:spPr>
              <a:xfrm>
                <a:off x="2024113" y="4188400"/>
                <a:ext cx="1297200" cy="4926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Suffers from occlusions and blur</a:t>
                </a:r>
                <a:endParaRPr sz="1000" b="0" i="0" u="none" strike="noStrike" cap="none">
                  <a:solidFill>
                    <a:srgbClr val="000000"/>
                  </a:solidFill>
                  <a:latin typeface="Nunito"/>
                  <a:ea typeface="Nunito"/>
                  <a:cs typeface="Nunito"/>
                  <a:sym typeface="Nunito"/>
                </a:endParaRPr>
              </a:p>
            </p:txBody>
          </p:sp>
          <p:pic>
            <p:nvPicPr>
              <p:cNvPr id="291" name="Google Shape;291;p11"/>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2492713" y="3828396"/>
                <a:ext cx="360000" cy="360000"/>
              </a:xfrm>
              <a:prstGeom prst="rect">
                <a:avLst/>
              </a:prstGeom>
              <a:noFill/>
              <a:ln>
                <a:noFill/>
              </a:ln>
            </p:spPr>
          </p:pic>
        </p:grpSp>
      </p:grpSp>
      <p:grpSp>
        <p:nvGrpSpPr>
          <p:cNvPr id="292" name="Google Shape;292;p11"/>
          <p:cNvGrpSpPr/>
          <p:nvPr/>
        </p:nvGrpSpPr>
        <p:grpSpPr>
          <a:xfrm>
            <a:off x="3659832" y="1848149"/>
            <a:ext cx="1464937" cy="1434414"/>
            <a:chOff x="3673100" y="1608761"/>
            <a:chExt cx="1464937" cy="1434414"/>
          </a:xfrm>
        </p:grpSpPr>
        <p:grpSp>
          <p:nvGrpSpPr>
            <p:cNvPr id="293" name="Google Shape;293;p11"/>
            <p:cNvGrpSpPr/>
            <p:nvPr/>
          </p:nvGrpSpPr>
          <p:grpSpPr>
            <a:xfrm>
              <a:off x="3676618" y="1608761"/>
              <a:ext cx="1461419" cy="1122765"/>
              <a:chOff x="3056825" y="1162350"/>
              <a:chExt cx="1282284" cy="977337"/>
            </a:xfrm>
          </p:grpSpPr>
          <p:pic>
            <p:nvPicPr>
              <p:cNvPr id="294" name="Google Shape;294;p11"/>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3082621" y="1187885"/>
                <a:ext cx="1230950" cy="926913"/>
              </a:xfrm>
              <a:prstGeom prst="rect">
                <a:avLst/>
              </a:prstGeom>
              <a:noFill/>
              <a:ln>
                <a:noFill/>
              </a:ln>
            </p:spPr>
          </p:pic>
          <p:pic>
            <p:nvPicPr>
              <p:cNvPr id="295" name="Google Shape;295;p11"/>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3108159" y="1162350"/>
                <a:ext cx="1230950" cy="926913"/>
              </a:xfrm>
              <a:prstGeom prst="rect">
                <a:avLst/>
              </a:prstGeom>
              <a:noFill/>
              <a:ln>
                <a:noFill/>
              </a:ln>
            </p:spPr>
          </p:pic>
          <p:pic>
            <p:nvPicPr>
              <p:cNvPr id="296" name="Google Shape;296;p11"/>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3056825" y="1212774"/>
                <a:ext cx="1230950" cy="926913"/>
              </a:xfrm>
              <a:prstGeom prst="rect">
                <a:avLst/>
              </a:prstGeom>
              <a:noFill/>
              <a:ln>
                <a:noFill/>
              </a:ln>
            </p:spPr>
          </p:pic>
        </p:grpSp>
        <p:sp>
          <p:nvSpPr>
            <p:cNvPr id="297" name="Google Shape;297;p11"/>
            <p:cNvSpPr/>
            <p:nvPr/>
          </p:nvSpPr>
          <p:spPr>
            <a:xfrm>
              <a:off x="3673100" y="2811575"/>
              <a:ext cx="1461600" cy="231600"/>
            </a:xfrm>
            <a:prstGeom prst="rect">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it" sz="1000" b="1" i="0" u="none" strike="noStrike" cap="none">
                  <a:solidFill>
                    <a:srgbClr val="FFFFFF"/>
                  </a:solidFill>
                  <a:latin typeface="Nunito"/>
                  <a:ea typeface="Nunito"/>
                  <a:cs typeface="Nunito"/>
                  <a:sym typeface="Nunito"/>
                </a:rPr>
                <a:t>Optical flow</a:t>
              </a:r>
              <a:endParaRPr sz="1000" b="1" i="0" u="none" strike="noStrike" cap="none">
                <a:solidFill>
                  <a:srgbClr val="FFFFFF"/>
                </a:solidFill>
                <a:latin typeface="Nunito"/>
                <a:ea typeface="Nunito"/>
                <a:cs typeface="Nunito"/>
                <a:sym typeface="Nunito"/>
              </a:endParaRPr>
            </a:p>
          </p:txBody>
        </p:sp>
      </p:grpSp>
      <p:grpSp>
        <p:nvGrpSpPr>
          <p:cNvPr id="298" name="Google Shape;298;p11"/>
          <p:cNvGrpSpPr/>
          <p:nvPr/>
        </p:nvGrpSpPr>
        <p:grpSpPr>
          <a:xfrm>
            <a:off x="3094950" y="3436571"/>
            <a:ext cx="2594388" cy="852604"/>
            <a:chOff x="3094950" y="3562621"/>
            <a:chExt cx="2594388" cy="852604"/>
          </a:xfrm>
        </p:grpSpPr>
        <p:grpSp>
          <p:nvGrpSpPr>
            <p:cNvPr id="299" name="Google Shape;299;p11"/>
            <p:cNvGrpSpPr/>
            <p:nvPr/>
          </p:nvGrpSpPr>
          <p:grpSpPr>
            <a:xfrm>
              <a:off x="3094950" y="3562621"/>
              <a:ext cx="1297200" cy="698704"/>
              <a:chOff x="651550" y="3828396"/>
              <a:chExt cx="1297200" cy="698704"/>
            </a:xfrm>
          </p:grpSpPr>
          <p:sp>
            <p:nvSpPr>
              <p:cNvPr id="300" name="Google Shape;300;p11"/>
              <p:cNvSpPr txBox="1"/>
              <p:nvPr/>
            </p:nvSpPr>
            <p:spPr>
              <a:xfrm>
                <a:off x="651550" y="4188400"/>
                <a:ext cx="1297200" cy="3387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Focused on motion</a:t>
                </a:r>
                <a:endParaRPr sz="1000" b="0" i="0" u="none" strike="noStrike" cap="none">
                  <a:solidFill>
                    <a:srgbClr val="000000"/>
                  </a:solidFill>
                  <a:latin typeface="Nunito"/>
                  <a:ea typeface="Nunito"/>
                  <a:cs typeface="Nunito"/>
                  <a:sym typeface="Nunito"/>
                </a:endParaRPr>
              </a:p>
            </p:txBody>
          </p:sp>
          <p:pic>
            <p:nvPicPr>
              <p:cNvPr id="301" name="Google Shape;301;p11"/>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1120150" y="3828396"/>
                <a:ext cx="360000" cy="360000"/>
              </a:xfrm>
              <a:prstGeom prst="rect">
                <a:avLst/>
              </a:prstGeom>
              <a:noFill/>
              <a:ln>
                <a:noFill/>
              </a:ln>
            </p:spPr>
          </p:pic>
        </p:grpSp>
        <p:grpSp>
          <p:nvGrpSpPr>
            <p:cNvPr id="302" name="Google Shape;302;p11"/>
            <p:cNvGrpSpPr/>
            <p:nvPr/>
          </p:nvGrpSpPr>
          <p:grpSpPr>
            <a:xfrm>
              <a:off x="4392138" y="3562621"/>
              <a:ext cx="1297200" cy="852604"/>
              <a:chOff x="2024113" y="3828396"/>
              <a:chExt cx="1297200" cy="852604"/>
            </a:xfrm>
          </p:grpSpPr>
          <p:sp>
            <p:nvSpPr>
              <p:cNvPr id="303" name="Google Shape;303;p11"/>
              <p:cNvSpPr txBox="1"/>
              <p:nvPr/>
            </p:nvSpPr>
            <p:spPr>
              <a:xfrm>
                <a:off x="2024113" y="4188400"/>
                <a:ext cx="1297200" cy="4926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Computationally expensive</a:t>
                </a:r>
                <a:endParaRPr sz="1000" b="0" i="0" u="none" strike="noStrike" cap="none">
                  <a:solidFill>
                    <a:srgbClr val="000000"/>
                  </a:solidFill>
                  <a:latin typeface="Nunito"/>
                  <a:ea typeface="Nunito"/>
                  <a:cs typeface="Nunito"/>
                  <a:sym typeface="Nunito"/>
                </a:endParaRPr>
              </a:p>
            </p:txBody>
          </p:sp>
          <p:pic>
            <p:nvPicPr>
              <p:cNvPr id="304" name="Google Shape;304;p11"/>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2492713" y="3828396"/>
                <a:ext cx="360000" cy="360000"/>
              </a:xfrm>
              <a:prstGeom prst="rect">
                <a:avLst/>
              </a:prstGeom>
              <a:noFill/>
              <a:ln>
                <a:noFill/>
              </a:ln>
            </p:spPr>
          </p:pic>
        </p:grpSp>
      </p:grpSp>
      <p:grpSp>
        <p:nvGrpSpPr>
          <p:cNvPr id="305" name="Google Shape;305;p11"/>
          <p:cNvGrpSpPr/>
          <p:nvPr/>
        </p:nvGrpSpPr>
        <p:grpSpPr>
          <a:xfrm>
            <a:off x="6476675" y="1913714"/>
            <a:ext cx="1461650" cy="1368848"/>
            <a:chOff x="5568250" y="1674327"/>
            <a:chExt cx="1461650" cy="1368848"/>
          </a:xfrm>
        </p:grpSpPr>
        <p:pic>
          <p:nvPicPr>
            <p:cNvPr id="306" name="Google Shape;306;p11"/>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5568250" y="1674327"/>
              <a:ext cx="1461600" cy="1062098"/>
            </a:xfrm>
            <a:prstGeom prst="rect">
              <a:avLst/>
            </a:prstGeom>
            <a:noFill/>
            <a:ln>
              <a:noFill/>
            </a:ln>
          </p:spPr>
        </p:pic>
        <p:sp>
          <p:nvSpPr>
            <p:cNvPr id="307" name="Google Shape;307;p11"/>
            <p:cNvSpPr/>
            <p:nvPr/>
          </p:nvSpPr>
          <p:spPr>
            <a:xfrm>
              <a:off x="5568300" y="2811575"/>
              <a:ext cx="1461600" cy="2316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54000" tIns="91425" rIns="54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it" sz="1000" b="1" i="0" u="none" strike="noStrike" cap="none">
                  <a:solidFill>
                    <a:srgbClr val="FFFFFF"/>
                  </a:solidFill>
                  <a:latin typeface="Nunito"/>
                  <a:ea typeface="Nunito"/>
                  <a:cs typeface="Nunito"/>
                  <a:sym typeface="Nunito"/>
                </a:rPr>
                <a:t>Audio</a:t>
              </a:r>
              <a:endParaRPr sz="1000" b="1" i="0" u="none" strike="noStrike" cap="none">
                <a:solidFill>
                  <a:srgbClr val="FFFFFF"/>
                </a:solidFill>
                <a:latin typeface="Nunito"/>
                <a:ea typeface="Nunito"/>
                <a:cs typeface="Nunito"/>
                <a:sym typeface="Nunito"/>
              </a:endParaRPr>
            </a:p>
          </p:txBody>
        </p:sp>
      </p:grpSp>
      <p:grpSp>
        <p:nvGrpSpPr>
          <p:cNvPr id="308" name="Google Shape;308;p11"/>
          <p:cNvGrpSpPr/>
          <p:nvPr/>
        </p:nvGrpSpPr>
        <p:grpSpPr>
          <a:xfrm>
            <a:off x="5910300" y="3436571"/>
            <a:ext cx="2594388" cy="1006504"/>
            <a:chOff x="5910300" y="3624746"/>
            <a:chExt cx="2594388" cy="1006504"/>
          </a:xfrm>
        </p:grpSpPr>
        <p:grpSp>
          <p:nvGrpSpPr>
            <p:cNvPr id="309" name="Google Shape;309;p11"/>
            <p:cNvGrpSpPr/>
            <p:nvPr/>
          </p:nvGrpSpPr>
          <p:grpSpPr>
            <a:xfrm>
              <a:off x="5910300" y="3624746"/>
              <a:ext cx="1297200" cy="698704"/>
              <a:chOff x="651550" y="3828396"/>
              <a:chExt cx="1297200" cy="698704"/>
            </a:xfrm>
          </p:grpSpPr>
          <p:sp>
            <p:nvSpPr>
              <p:cNvPr id="310" name="Google Shape;310;p11"/>
              <p:cNvSpPr txBox="1"/>
              <p:nvPr/>
            </p:nvSpPr>
            <p:spPr>
              <a:xfrm>
                <a:off x="651550" y="4188400"/>
                <a:ext cx="1297200" cy="3387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Lightweight</a:t>
                </a:r>
                <a:endParaRPr sz="1000" b="0" i="0" u="none" strike="noStrike" cap="none">
                  <a:solidFill>
                    <a:srgbClr val="000000"/>
                  </a:solidFill>
                  <a:latin typeface="Nunito"/>
                  <a:ea typeface="Nunito"/>
                  <a:cs typeface="Nunito"/>
                  <a:sym typeface="Nunito"/>
                </a:endParaRPr>
              </a:p>
            </p:txBody>
          </p:sp>
          <p:pic>
            <p:nvPicPr>
              <p:cNvPr id="311" name="Google Shape;311;p11"/>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1120150" y="3828396"/>
                <a:ext cx="360000" cy="360000"/>
              </a:xfrm>
              <a:prstGeom prst="rect">
                <a:avLst/>
              </a:prstGeom>
              <a:noFill/>
              <a:ln>
                <a:noFill/>
              </a:ln>
            </p:spPr>
          </p:pic>
        </p:grpSp>
        <p:grpSp>
          <p:nvGrpSpPr>
            <p:cNvPr id="312" name="Google Shape;312;p11"/>
            <p:cNvGrpSpPr/>
            <p:nvPr/>
          </p:nvGrpSpPr>
          <p:grpSpPr>
            <a:xfrm>
              <a:off x="7207488" y="3624746"/>
              <a:ext cx="1297200" cy="1006504"/>
              <a:chOff x="2024113" y="3828396"/>
              <a:chExt cx="1297200" cy="1006504"/>
            </a:xfrm>
          </p:grpSpPr>
          <p:sp>
            <p:nvSpPr>
              <p:cNvPr id="313" name="Google Shape;313;p11"/>
              <p:cNvSpPr txBox="1"/>
              <p:nvPr/>
            </p:nvSpPr>
            <p:spPr>
              <a:xfrm>
                <a:off x="2024113" y="4188400"/>
                <a:ext cx="1297200" cy="6465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Not all activities are recognizable from audio only</a:t>
                </a:r>
                <a:endParaRPr sz="1000" b="0" i="0" u="none" strike="noStrike" cap="none">
                  <a:solidFill>
                    <a:srgbClr val="000000"/>
                  </a:solidFill>
                  <a:latin typeface="Nunito"/>
                  <a:ea typeface="Nunito"/>
                  <a:cs typeface="Nunito"/>
                  <a:sym typeface="Nunito"/>
                </a:endParaRPr>
              </a:p>
            </p:txBody>
          </p:sp>
          <p:pic>
            <p:nvPicPr>
              <p:cNvPr id="314" name="Google Shape;314;p11"/>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2492713" y="3828396"/>
                <a:ext cx="360000" cy="360000"/>
              </a:xfrm>
              <a:prstGeom prst="rect">
                <a:avLst/>
              </a:prstGeom>
              <a:noFill/>
              <a:ln>
                <a:noFill/>
              </a:ln>
            </p:spPr>
          </p:pic>
        </p:grpSp>
      </p:grpSp>
      <p:sp>
        <p:nvSpPr>
          <p:cNvPr id="315" name="Google Shape;315;p11"/>
          <p:cNvSpPr txBox="1"/>
          <p:nvPr/>
        </p:nvSpPr>
        <p:spPr>
          <a:xfrm>
            <a:off x="846000" y="4443075"/>
            <a:ext cx="7092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Nunito"/>
                <a:ea typeface="Nunito"/>
                <a:cs typeface="Nunito"/>
                <a:sym typeface="Nunito"/>
              </a:rPr>
              <a:t>Each modality has its own </a:t>
            </a:r>
            <a:r>
              <a:rPr lang="it" sz="1400" b="1" i="0" u="none" strike="noStrike" cap="none">
                <a:solidFill>
                  <a:srgbClr val="38761D"/>
                </a:solidFill>
                <a:latin typeface="Nunito"/>
                <a:ea typeface="Nunito"/>
                <a:cs typeface="Nunito"/>
                <a:sym typeface="Nunito"/>
              </a:rPr>
              <a:t>strengths</a:t>
            </a:r>
            <a:r>
              <a:rPr lang="it" sz="1400" b="0" i="0" u="none" strike="noStrike" cap="none">
                <a:solidFill>
                  <a:srgbClr val="000000"/>
                </a:solidFill>
                <a:latin typeface="Nunito"/>
                <a:ea typeface="Nunito"/>
                <a:cs typeface="Nunito"/>
                <a:sym typeface="Nunito"/>
              </a:rPr>
              <a:t> and </a:t>
            </a:r>
            <a:r>
              <a:rPr lang="it" sz="1400" b="1" i="0" u="none" strike="noStrike" cap="none">
                <a:solidFill>
                  <a:srgbClr val="990000"/>
                </a:solidFill>
                <a:latin typeface="Nunito"/>
                <a:ea typeface="Nunito"/>
                <a:cs typeface="Nunito"/>
                <a:sym typeface="Nunito"/>
              </a:rPr>
              <a:t>weaknesses</a:t>
            </a:r>
            <a:endParaRPr sz="1400" b="1" i="0" u="none" strike="noStrike" cap="none">
              <a:solidFill>
                <a:srgbClr val="990000"/>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500"/>
                                        <p:tgtEl>
                                          <p:spTgt spid="3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
                                        </p:tgtEl>
                                        <p:attrNameLst>
                                          <p:attrName>style.visibility</p:attrName>
                                        </p:attrNameLst>
                                      </p:cBhvr>
                                      <p:to>
                                        <p:strVal val="visible"/>
                                      </p:to>
                                    </p:set>
                                    <p:animEffect transition="in" filter="fade">
                                      <p:cBhvr>
                                        <p:cTn id="12" dur="500"/>
                                        <p:tgtEl>
                                          <p:spTgt spid="2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85"/>
                                        </p:tgtEl>
                                      </p:cBhvr>
                                    </p:animEffect>
                                    <p:set>
                                      <p:cBhvr>
                                        <p:cTn id="17" dur="1" fill="hold">
                                          <p:stCondLst>
                                            <p:cond delay="500"/>
                                          </p:stCondLst>
                                        </p:cTn>
                                        <p:tgtEl>
                                          <p:spTgt spid="28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98"/>
                                        </p:tgtEl>
                                        <p:attrNameLst>
                                          <p:attrName>style.visibility</p:attrName>
                                        </p:attrNameLst>
                                      </p:cBhvr>
                                      <p:to>
                                        <p:strVal val="visible"/>
                                      </p:to>
                                    </p:set>
                                    <p:animEffect transition="in" filter="fade">
                                      <p:cBhvr>
                                        <p:cTn id="20" dur="500"/>
                                        <p:tgtEl>
                                          <p:spTgt spid="29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98"/>
                                        </p:tgtEl>
                                      </p:cBhvr>
                                    </p:animEffect>
                                    <p:set>
                                      <p:cBhvr>
                                        <p:cTn id="25" dur="1" fill="hold">
                                          <p:stCondLst>
                                            <p:cond delay="500"/>
                                          </p:stCondLst>
                                        </p:cTn>
                                        <p:tgtEl>
                                          <p:spTgt spid="29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08"/>
                                        </p:tgtEl>
                                        <p:attrNameLst>
                                          <p:attrName>style.visibility</p:attrName>
                                        </p:attrNameLst>
                                      </p:cBhvr>
                                      <p:to>
                                        <p:strVal val="visible"/>
                                      </p:to>
                                    </p:set>
                                    <p:animEffect transition="in" filter="fade">
                                      <p:cBhvr>
                                        <p:cTn id="28"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19"/>
        <p:cNvGrpSpPr/>
        <p:nvPr/>
      </p:nvGrpSpPr>
      <p:grpSpPr>
        <a:xfrm>
          <a:off x="0" y="0"/>
          <a:ext cx="0" cy="0"/>
          <a:chOff x="0" y="0"/>
          <a:chExt cx="0" cy="0"/>
        </a:xfrm>
      </p:grpSpPr>
      <p:sp>
        <p:nvSpPr>
          <p:cNvPr id="320" name="Google Shape;320;p12"/>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Egocentric vision + wearable sensors</a:t>
            </a:r>
            <a:endParaRPr sz="2800" b="1" i="1" u="none" strike="noStrike" cap="none">
              <a:solidFill>
                <a:srgbClr val="0B5394"/>
              </a:solidFill>
              <a:latin typeface="Nunito"/>
              <a:ea typeface="Nunito"/>
              <a:cs typeface="Nunito"/>
              <a:sym typeface="Nunito"/>
            </a:endParaRPr>
          </a:p>
        </p:txBody>
      </p:sp>
      <p:sp>
        <p:nvSpPr>
          <p:cNvPr id="321" name="Google Shape;321;p12"/>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pic>
        <p:nvPicPr>
          <p:cNvPr id="322" name="Google Shape;322;p12"/>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3715138" y="1797710"/>
            <a:ext cx="1713724" cy="2723324"/>
          </a:xfrm>
          <a:prstGeom prst="rect">
            <a:avLst/>
          </a:prstGeom>
          <a:noFill/>
          <a:ln>
            <a:noFill/>
          </a:ln>
        </p:spPr>
      </p:pic>
      <p:sp>
        <p:nvSpPr>
          <p:cNvPr id="323" name="Google Shape;323;p12"/>
          <p:cNvSpPr txBox="1"/>
          <p:nvPr/>
        </p:nvSpPr>
        <p:spPr>
          <a:xfrm>
            <a:off x="311700" y="4788050"/>
            <a:ext cx="8160600" cy="159600"/>
          </a:xfrm>
          <a:prstGeom prst="rect">
            <a:avLst/>
          </a:prstGeom>
          <a:noFill/>
          <a:ln>
            <a:noFill/>
          </a:ln>
        </p:spPr>
        <p:txBody>
          <a:bodyPr spcFirstLastPara="1" wrap="square" lIns="91425" tIns="18000" rIns="91425" bIns="18000" anchor="t" anchorCtr="0">
            <a:spAutoFit/>
          </a:bodyPr>
          <a:lstStyle/>
          <a:p>
            <a:pPr marL="0" marR="0" lvl="0" indent="0" algn="r" rtl="0">
              <a:lnSpc>
                <a:spcPct val="100000"/>
              </a:lnSpc>
              <a:spcBef>
                <a:spcPts val="0"/>
              </a:spcBef>
              <a:spcAft>
                <a:spcPts val="0"/>
              </a:spcAft>
              <a:buNone/>
            </a:pPr>
            <a:r>
              <a:rPr lang="it" sz="800" b="0" i="0" u="none" strike="noStrike" cap="none">
                <a:solidFill>
                  <a:srgbClr val="434343"/>
                </a:solidFill>
                <a:latin typeface="Nunito"/>
                <a:ea typeface="Nunito"/>
                <a:cs typeface="Nunito"/>
                <a:sym typeface="Nunito"/>
              </a:rPr>
              <a:t>[3] DelPreto, Joseph, et al. "ActionNet: A Multimodal Dataset for Human Activities Using Wearable Sensors in a Kitchen Environment." NeurIPS22  </a:t>
            </a:r>
            <a:endParaRPr sz="800" b="0" i="0" u="none" strike="noStrike" cap="none">
              <a:solidFill>
                <a:srgbClr val="434343"/>
              </a:solidFill>
              <a:latin typeface="Nunito"/>
              <a:ea typeface="Nunito"/>
              <a:cs typeface="Nunito"/>
              <a:sym typeface="Nunito"/>
            </a:endParaRPr>
          </a:p>
        </p:txBody>
      </p:sp>
      <p:sp>
        <p:nvSpPr>
          <p:cNvPr id="324" name="Google Shape;32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12</a:t>
            </a:fld>
            <a:endParaRPr/>
          </a:p>
        </p:txBody>
      </p:sp>
      <p:sp>
        <p:nvSpPr>
          <p:cNvPr id="325" name="Google Shape;325;p12"/>
          <p:cNvSpPr txBox="1"/>
          <p:nvPr/>
        </p:nvSpPr>
        <p:spPr>
          <a:xfrm>
            <a:off x="1136050" y="1961188"/>
            <a:ext cx="21150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1" i="0" u="none" strike="noStrike" cap="none">
                <a:solidFill>
                  <a:srgbClr val="38761D"/>
                </a:solidFill>
                <a:latin typeface="Nunito"/>
                <a:ea typeface="Nunito"/>
                <a:cs typeface="Nunito"/>
                <a:sym typeface="Nunito"/>
              </a:rPr>
              <a:t>EMG sensors</a:t>
            </a:r>
            <a:endParaRPr sz="1200" b="1" i="0" u="none" strike="noStrike" cap="none">
              <a:solidFill>
                <a:srgbClr val="38761D"/>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measures the electrical activity of the muscles</a:t>
            </a:r>
            <a:endParaRPr sz="1200" b="0" i="0" u="none" strike="noStrike" cap="none">
              <a:solidFill>
                <a:srgbClr val="000000"/>
              </a:solidFill>
              <a:latin typeface="Nunito"/>
              <a:ea typeface="Nunito"/>
              <a:cs typeface="Nunito"/>
              <a:sym typeface="Nunito"/>
            </a:endParaRPr>
          </a:p>
        </p:txBody>
      </p:sp>
      <p:sp>
        <p:nvSpPr>
          <p:cNvPr id="326" name="Google Shape;326;p12"/>
          <p:cNvSpPr txBox="1"/>
          <p:nvPr/>
        </p:nvSpPr>
        <p:spPr>
          <a:xfrm>
            <a:off x="1136050" y="3460713"/>
            <a:ext cx="21150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1" i="0" u="none" strike="noStrike" cap="none">
                <a:solidFill>
                  <a:srgbClr val="CC0000"/>
                </a:solidFill>
                <a:latin typeface="Nunito"/>
                <a:ea typeface="Nunito"/>
                <a:cs typeface="Nunito"/>
                <a:sym typeface="Nunito"/>
              </a:rPr>
              <a:t>Body and finger tracking</a:t>
            </a:r>
            <a:endParaRPr sz="1200" b="1" i="0" u="none" strike="noStrike" cap="none">
              <a:solidFill>
                <a:srgbClr val="CC0000"/>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senses the acceleration and velocity of your body</a:t>
            </a:r>
            <a:endParaRPr sz="1200" b="0" i="0" u="none" strike="noStrike" cap="none">
              <a:solidFill>
                <a:srgbClr val="000000"/>
              </a:solidFill>
              <a:latin typeface="Nunito"/>
              <a:ea typeface="Nunito"/>
              <a:cs typeface="Nunito"/>
              <a:sym typeface="Nunito"/>
            </a:endParaRPr>
          </a:p>
        </p:txBody>
      </p:sp>
      <p:sp>
        <p:nvSpPr>
          <p:cNvPr id="327" name="Google Shape;327;p12"/>
          <p:cNvSpPr txBox="1"/>
          <p:nvPr/>
        </p:nvSpPr>
        <p:spPr>
          <a:xfrm>
            <a:off x="5892950" y="1961188"/>
            <a:ext cx="21150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1" i="0" u="none" strike="noStrike" cap="none">
                <a:solidFill>
                  <a:srgbClr val="1155CC"/>
                </a:solidFill>
                <a:latin typeface="Nunito"/>
                <a:ea typeface="Nunito"/>
                <a:cs typeface="Nunito"/>
                <a:sym typeface="Nunito"/>
              </a:rPr>
              <a:t>Eye tracking</a:t>
            </a:r>
            <a:endParaRPr sz="1200" b="1" i="0" u="none" strike="noStrike" cap="none">
              <a:solidFill>
                <a:srgbClr val="1155CC"/>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detects where the eyes are looking at</a:t>
            </a:r>
            <a:endParaRPr sz="1200" b="0" i="0" u="none" strike="noStrike" cap="none">
              <a:solidFill>
                <a:srgbClr val="000000"/>
              </a:solidFill>
              <a:latin typeface="Nunito"/>
              <a:ea typeface="Nunito"/>
              <a:cs typeface="Nunito"/>
              <a:sym typeface="Nunito"/>
            </a:endParaRPr>
          </a:p>
        </p:txBody>
      </p:sp>
      <p:sp>
        <p:nvSpPr>
          <p:cNvPr id="328" name="Google Shape;328;p12"/>
          <p:cNvSpPr txBox="1"/>
          <p:nvPr/>
        </p:nvSpPr>
        <p:spPr>
          <a:xfrm>
            <a:off x="5892950" y="3276213"/>
            <a:ext cx="21150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1" i="0" u="none" strike="noStrike" cap="none">
                <a:solidFill>
                  <a:srgbClr val="666666"/>
                </a:solidFill>
                <a:latin typeface="Nunito"/>
                <a:ea typeface="Nunito"/>
                <a:cs typeface="Nunito"/>
                <a:sym typeface="Nunito"/>
              </a:rPr>
              <a:t>Tactile sensors</a:t>
            </a:r>
            <a:endParaRPr sz="1200" b="1" i="0" u="none" strike="noStrike" cap="none">
              <a:solidFill>
                <a:srgbClr val="666666"/>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measure the force exerted on the fingers through touch</a:t>
            </a:r>
            <a:endParaRPr sz="1200" b="0" i="0" u="none" strike="noStrike" cap="none">
              <a:solidFill>
                <a:srgbClr val="000000"/>
              </a:solidFill>
              <a:latin typeface="Nunito"/>
              <a:ea typeface="Nunito"/>
              <a:cs typeface="Nunito"/>
              <a:sym typeface="Nunito"/>
            </a:endParaRPr>
          </a:p>
        </p:txBody>
      </p:sp>
      <p:sp>
        <p:nvSpPr>
          <p:cNvPr id="329" name="Google Shape;329;p12"/>
          <p:cNvSpPr txBox="1"/>
          <p:nvPr/>
        </p:nvSpPr>
        <p:spPr>
          <a:xfrm>
            <a:off x="311700" y="1130475"/>
            <a:ext cx="8160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Nunito"/>
                <a:ea typeface="Nunito"/>
                <a:cs typeface="Nunito"/>
                <a:sym typeface="Nunito"/>
              </a:rPr>
              <a:t>Combine </a:t>
            </a:r>
            <a:r>
              <a:rPr lang="it" sz="1400" b="1" i="0" u="none" strike="noStrike" cap="none">
                <a:solidFill>
                  <a:srgbClr val="0B5394"/>
                </a:solidFill>
                <a:latin typeface="Nunito"/>
                <a:ea typeface="Nunito"/>
                <a:cs typeface="Nunito"/>
                <a:sym typeface="Nunito"/>
              </a:rPr>
              <a:t>egocentric vision</a:t>
            </a:r>
            <a:r>
              <a:rPr lang="it" sz="1400" b="0" i="0" u="none" strike="noStrike" cap="none">
                <a:solidFill>
                  <a:srgbClr val="000000"/>
                </a:solidFill>
                <a:latin typeface="Nunito"/>
                <a:ea typeface="Nunito"/>
                <a:cs typeface="Nunito"/>
                <a:sym typeface="Nunito"/>
              </a:rPr>
              <a:t> with </a:t>
            </a:r>
            <a:r>
              <a:rPr lang="it" sz="1400" b="1" i="0" u="none" strike="noStrike" cap="none">
                <a:solidFill>
                  <a:srgbClr val="0B5394"/>
                </a:solidFill>
                <a:latin typeface="Nunito"/>
                <a:ea typeface="Nunito"/>
                <a:cs typeface="Nunito"/>
                <a:sym typeface="Nunito"/>
              </a:rPr>
              <a:t>wearable sensors</a:t>
            </a:r>
            <a:r>
              <a:rPr lang="it" sz="1400" b="0" i="0" u="none" strike="noStrike" cap="none">
                <a:solidFill>
                  <a:srgbClr val="000000"/>
                </a:solidFill>
                <a:latin typeface="Nunito"/>
                <a:ea typeface="Nunito"/>
                <a:cs typeface="Nunito"/>
                <a:sym typeface="Nunito"/>
              </a:rPr>
              <a:t> </a:t>
            </a:r>
            <a:endParaRPr sz="1400" b="0" i="0" u="none" strike="noStrike" cap="none">
              <a:solidFill>
                <a:srgbClr val="000000"/>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1000"/>
                                        <p:tgtEl>
                                          <p:spTgt spid="3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6"/>
                                        </p:tgtEl>
                                        <p:attrNameLst>
                                          <p:attrName>style.visibility</p:attrName>
                                        </p:attrNameLst>
                                      </p:cBhvr>
                                      <p:to>
                                        <p:strVal val="visible"/>
                                      </p:to>
                                    </p:set>
                                    <p:animEffect transition="in" filter="fade">
                                      <p:cBhvr>
                                        <p:cTn id="12" dur="1000"/>
                                        <p:tgtEl>
                                          <p:spTgt spid="3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
                                        </p:tgtEl>
                                        <p:attrNameLst>
                                          <p:attrName>style.visibility</p:attrName>
                                        </p:attrNameLst>
                                      </p:cBhvr>
                                      <p:to>
                                        <p:strVal val="visible"/>
                                      </p:to>
                                    </p:set>
                                    <p:animEffect transition="in" filter="fade">
                                      <p:cBhvr>
                                        <p:cTn id="17" dur="1000"/>
                                        <p:tgtEl>
                                          <p:spTgt spid="3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8"/>
                                        </p:tgtEl>
                                        <p:attrNameLst>
                                          <p:attrName>style.visibility</p:attrName>
                                        </p:attrNameLst>
                                      </p:cBhvr>
                                      <p:to>
                                        <p:strVal val="visible"/>
                                      </p:to>
                                    </p:set>
                                    <p:animEffect transition="in" filter="fade">
                                      <p:cBhvr>
                                        <p:cTn id="22" dur="10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13"/>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Domain Adaptation</a:t>
            </a:r>
            <a:endParaRPr sz="2800" b="1" i="1" u="none" strike="noStrike" cap="none">
              <a:solidFill>
                <a:srgbClr val="0B5394"/>
              </a:solidFill>
              <a:latin typeface="Nunito"/>
              <a:ea typeface="Nunito"/>
              <a:cs typeface="Nunito"/>
              <a:sym typeface="Nunito"/>
            </a:endParaRPr>
          </a:p>
        </p:txBody>
      </p:sp>
      <p:sp>
        <p:nvSpPr>
          <p:cNvPr id="335" name="Google Shape;335;p13"/>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336" name="Google Shape;33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13</a:t>
            </a:fld>
            <a:endParaRPr/>
          </a:p>
        </p:txBody>
      </p:sp>
      <p:sp>
        <p:nvSpPr>
          <p:cNvPr id="337" name="Google Shape;337;p13"/>
          <p:cNvSpPr txBox="1"/>
          <p:nvPr/>
        </p:nvSpPr>
        <p:spPr>
          <a:xfrm>
            <a:off x="463306" y="5209581"/>
            <a:ext cx="7482600" cy="683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800"/>
              <a:buFont typeface="Arial"/>
              <a:buNone/>
            </a:pPr>
            <a:r>
              <a:rPr lang="it" sz="800" b="0" i="0" u="none" strike="noStrike" cap="none">
                <a:solidFill>
                  <a:schemeClr val="dk1"/>
                </a:solidFill>
                <a:latin typeface="Nunito Light"/>
                <a:ea typeface="Nunito Light"/>
                <a:cs typeface="Nunito Light"/>
                <a:sym typeface="Nunito Light"/>
              </a:rPr>
              <a:t>Damen, Dima, Hazel Doughty, Giovanni Maria Farinella, Sanja Fidler, Antonino Furnari, Evangelos Kazakos, Davide Moltisanti et al. "Scaling egocentric vision: The epic-kitchens dataset." ECCV ‘2018.</a:t>
            </a:r>
            <a:endParaRPr sz="800" b="0" i="0" u="none" strike="noStrike" cap="none">
              <a:solidFill>
                <a:schemeClr val="dk1"/>
              </a:solidFill>
              <a:latin typeface="Nunito Light"/>
              <a:ea typeface="Nunito Light"/>
              <a:cs typeface="Nunito Light"/>
              <a:sym typeface="Nunito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8" name="Google Shape;338;p13"/>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414000" y="1280371"/>
            <a:ext cx="2960649" cy="1560100"/>
          </a:xfrm>
          <a:prstGeom prst="rect">
            <a:avLst/>
          </a:prstGeom>
          <a:noFill/>
          <a:ln>
            <a:noFill/>
          </a:ln>
        </p:spPr>
      </p:pic>
      <p:pic>
        <p:nvPicPr>
          <p:cNvPr id="339" name="Google Shape;339;p13"/>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4337174" y="663278"/>
            <a:ext cx="481800" cy="1029150"/>
          </a:xfrm>
          <a:prstGeom prst="rect">
            <a:avLst/>
          </a:prstGeom>
          <a:noFill/>
          <a:ln>
            <a:noFill/>
          </a:ln>
        </p:spPr>
      </p:pic>
      <p:pic>
        <p:nvPicPr>
          <p:cNvPr id="340" name="Google Shape;340;p13"/>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5650854" y="1231696"/>
            <a:ext cx="2428796" cy="1560100"/>
          </a:xfrm>
          <a:prstGeom prst="rect">
            <a:avLst/>
          </a:prstGeom>
          <a:noFill/>
          <a:ln>
            <a:noFill/>
          </a:ln>
        </p:spPr>
      </p:pic>
      <p:cxnSp>
        <p:nvCxnSpPr>
          <p:cNvPr id="341" name="Google Shape;341;p13"/>
          <p:cNvCxnSpPr/>
          <p:nvPr/>
        </p:nvCxnSpPr>
        <p:spPr>
          <a:xfrm>
            <a:off x="2379785" y="3591090"/>
            <a:ext cx="4208584" cy="0"/>
          </a:xfrm>
          <a:prstGeom prst="straightConnector1">
            <a:avLst/>
          </a:prstGeom>
          <a:noFill/>
          <a:ln w="9525" cap="flat" cmpd="sng">
            <a:solidFill>
              <a:schemeClr val="dk1"/>
            </a:solidFill>
            <a:prstDash val="solid"/>
            <a:round/>
            <a:headEnd type="triangle" w="med" len="med"/>
            <a:tailEnd type="triangle" w="med" len="med"/>
          </a:ln>
        </p:spPr>
      </p:cxnSp>
      <p:sp>
        <p:nvSpPr>
          <p:cNvPr id="342" name="Google Shape;342;p13"/>
          <p:cNvSpPr txBox="1"/>
          <p:nvPr/>
        </p:nvSpPr>
        <p:spPr>
          <a:xfrm>
            <a:off x="3950478" y="3243860"/>
            <a:ext cx="15231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0" i="0" u="none" strike="noStrike" cap="none">
                <a:solidFill>
                  <a:srgbClr val="000000"/>
                </a:solidFill>
                <a:latin typeface="Nunito"/>
                <a:ea typeface="Nunito"/>
                <a:cs typeface="Nunito"/>
                <a:sym typeface="Nunito"/>
              </a:rPr>
              <a:t>Domain shift</a:t>
            </a:r>
            <a:endParaRPr sz="1400" b="0" i="0" u="none" strike="noStrike" cap="none">
              <a:solidFill>
                <a:srgbClr val="000000"/>
              </a:solidFill>
              <a:latin typeface="Nunito"/>
              <a:ea typeface="Nunito"/>
              <a:cs typeface="Nunito"/>
              <a:sym typeface="Nunito"/>
            </a:endParaRPr>
          </a:p>
        </p:txBody>
      </p:sp>
      <p:sp>
        <p:nvSpPr>
          <p:cNvPr id="343" name="Google Shape;343;p13"/>
          <p:cNvSpPr txBox="1"/>
          <p:nvPr/>
        </p:nvSpPr>
        <p:spPr>
          <a:xfrm>
            <a:off x="1057396" y="4552240"/>
            <a:ext cx="16738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0" i="0" u="none" strike="noStrike" cap="none">
                <a:solidFill>
                  <a:schemeClr val="accent4"/>
                </a:solidFill>
                <a:latin typeface="Nunito"/>
                <a:ea typeface="Nunito"/>
                <a:cs typeface="Nunito"/>
                <a:sym typeface="Nunito"/>
              </a:rPr>
              <a:t>source distribution</a:t>
            </a:r>
            <a:endParaRPr sz="1400" b="0" i="0" u="none" strike="noStrike" cap="none">
              <a:solidFill>
                <a:schemeClr val="accent4"/>
              </a:solidFill>
              <a:latin typeface="Nunito"/>
              <a:ea typeface="Nunito"/>
              <a:cs typeface="Nunito"/>
              <a:sym typeface="Nunito"/>
            </a:endParaRPr>
          </a:p>
        </p:txBody>
      </p:sp>
      <p:sp>
        <p:nvSpPr>
          <p:cNvPr id="344" name="Google Shape;344;p13"/>
          <p:cNvSpPr txBox="1"/>
          <p:nvPr/>
        </p:nvSpPr>
        <p:spPr>
          <a:xfrm>
            <a:off x="6722865" y="919388"/>
            <a:ext cx="67037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0" i="0" u="none" strike="noStrike" cap="none">
                <a:solidFill>
                  <a:srgbClr val="000000"/>
                </a:solidFill>
                <a:latin typeface="Nunito"/>
                <a:ea typeface="Nunito"/>
                <a:cs typeface="Nunito"/>
                <a:sym typeface="Nunito"/>
              </a:rPr>
              <a:t>target</a:t>
            </a:r>
            <a:endParaRPr/>
          </a:p>
        </p:txBody>
      </p:sp>
      <p:pic>
        <p:nvPicPr>
          <p:cNvPr id="345" name="Google Shape;345;p13"/>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918406" y="3014574"/>
            <a:ext cx="2116307" cy="1634725"/>
          </a:xfrm>
          <a:prstGeom prst="rect">
            <a:avLst/>
          </a:prstGeom>
          <a:noFill/>
          <a:ln>
            <a:noFill/>
          </a:ln>
        </p:spPr>
      </p:pic>
      <p:pic>
        <p:nvPicPr>
          <p:cNvPr id="346" name="Google Shape;346;p13"/>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6109289" y="3375500"/>
            <a:ext cx="1621816" cy="1253802"/>
          </a:xfrm>
          <a:prstGeom prst="rect">
            <a:avLst/>
          </a:prstGeom>
          <a:noFill/>
          <a:ln>
            <a:noFill/>
          </a:ln>
        </p:spPr>
      </p:pic>
      <p:sp>
        <p:nvSpPr>
          <p:cNvPr id="347" name="Google Shape;347;p13"/>
          <p:cNvSpPr txBox="1"/>
          <p:nvPr/>
        </p:nvSpPr>
        <p:spPr>
          <a:xfrm>
            <a:off x="6109289" y="4534878"/>
            <a:ext cx="16289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0" i="0" u="none" strike="noStrike" cap="none">
                <a:solidFill>
                  <a:srgbClr val="009193"/>
                </a:solidFill>
                <a:latin typeface="Nunito"/>
                <a:ea typeface="Nunito"/>
                <a:cs typeface="Nunito"/>
                <a:sym typeface="Nunito"/>
              </a:rPr>
              <a:t>target distribution</a:t>
            </a:r>
            <a:endParaRPr sz="1400" b="0" i="0" u="none" strike="noStrike" cap="none">
              <a:solidFill>
                <a:srgbClr val="009193"/>
              </a:solidFill>
              <a:latin typeface="Nunito"/>
              <a:ea typeface="Nunito"/>
              <a:cs typeface="Nunito"/>
              <a:sym typeface="Nunito"/>
            </a:endParaRPr>
          </a:p>
        </p:txBody>
      </p:sp>
      <p:pic>
        <p:nvPicPr>
          <p:cNvPr id="348" name="Google Shape;348;p13"/>
          <p:cNvPicPr preferRelativeResize="0"/>
          <p:nvPr/>
        </p:nvPicPr>
        <p:blipFill rotWithShape="1">
          <a:blip r:embed="rId8" cstate="email">
            <a:alphaModFix/>
            <a:extLst>
              <a:ext uri="{28A0092B-C50C-407E-A947-70E740481C1C}">
                <a14:useLocalDpi xmlns:a14="http://schemas.microsoft.com/office/drawing/2010/main" val="0"/>
              </a:ext>
            </a:extLst>
          </a:blip>
          <a:srcRect/>
          <a:stretch/>
        </p:blipFill>
        <p:spPr>
          <a:xfrm>
            <a:off x="748721" y="3591090"/>
            <a:ext cx="1313241" cy="908325"/>
          </a:xfrm>
          <a:prstGeom prst="rect">
            <a:avLst/>
          </a:prstGeom>
          <a:noFill/>
          <a:ln>
            <a:noFill/>
          </a:ln>
        </p:spPr>
      </p:pic>
      <p:pic>
        <p:nvPicPr>
          <p:cNvPr id="349" name="Google Shape;349;p13"/>
          <p:cNvPicPr preferRelativeResize="0"/>
          <p:nvPr/>
        </p:nvPicPr>
        <p:blipFill rotWithShape="1">
          <a:blip r:embed="rId8" cstate="email">
            <a:alphaModFix/>
            <a:extLst>
              <a:ext uri="{28A0092B-C50C-407E-A947-70E740481C1C}">
                <a14:useLocalDpi xmlns:a14="http://schemas.microsoft.com/office/drawing/2010/main" val="0"/>
              </a:ext>
            </a:extLst>
          </a:blip>
          <a:srcRect/>
          <a:stretch/>
        </p:blipFill>
        <p:spPr>
          <a:xfrm flipH="1">
            <a:off x="6766409" y="3663631"/>
            <a:ext cx="1313241" cy="908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Google Shape;354;p14"/>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Domain Shift in Egocentric Vision</a:t>
            </a:r>
            <a:endParaRPr sz="2800" b="1" i="1" u="none" strike="noStrike" cap="none">
              <a:solidFill>
                <a:srgbClr val="0B5394"/>
              </a:solidFill>
              <a:latin typeface="Nunito"/>
              <a:ea typeface="Nunito"/>
              <a:cs typeface="Nunito"/>
              <a:sym typeface="Nunito"/>
            </a:endParaRPr>
          </a:p>
        </p:txBody>
      </p:sp>
      <p:sp>
        <p:nvSpPr>
          <p:cNvPr id="355" name="Google Shape;355;p14"/>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356" name="Google Shape;35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14</a:t>
            </a:fld>
            <a:endParaRPr/>
          </a:p>
        </p:txBody>
      </p:sp>
      <p:pic>
        <p:nvPicPr>
          <p:cNvPr id="357" name="Google Shape;357;p14"/>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801864" y="1533059"/>
            <a:ext cx="7538976" cy="2798950"/>
          </a:xfrm>
          <a:prstGeom prst="rect">
            <a:avLst/>
          </a:prstGeom>
          <a:noFill/>
          <a:ln>
            <a:noFill/>
          </a:ln>
        </p:spPr>
      </p:pic>
      <p:sp>
        <p:nvSpPr>
          <p:cNvPr id="358" name="Google Shape;358;p14"/>
          <p:cNvSpPr txBox="1"/>
          <p:nvPr/>
        </p:nvSpPr>
        <p:spPr>
          <a:xfrm>
            <a:off x="471400" y="4570675"/>
            <a:ext cx="8088528" cy="683234"/>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None/>
            </a:pPr>
            <a:endParaRPr sz="800" b="0" i="0" u="none" strike="noStrike" cap="none">
              <a:solidFill>
                <a:schemeClr val="dk1"/>
              </a:solidFill>
              <a:latin typeface="Nunito Light"/>
              <a:ea typeface="Nunito Light"/>
              <a:cs typeface="Nunito Light"/>
              <a:sym typeface="Nunito Light"/>
            </a:endParaRPr>
          </a:p>
          <a:p>
            <a:pPr marL="0" marR="0" lvl="0" indent="0" algn="r" rtl="0">
              <a:lnSpc>
                <a:spcPct val="114999"/>
              </a:lnSpc>
              <a:spcBef>
                <a:spcPts val="0"/>
              </a:spcBef>
              <a:spcAft>
                <a:spcPts val="0"/>
              </a:spcAft>
              <a:buNone/>
            </a:pPr>
            <a:r>
              <a:rPr lang="it" sz="800" b="0" i="0" u="none" strike="noStrike" cap="none">
                <a:solidFill>
                  <a:schemeClr val="dk1"/>
                </a:solidFill>
                <a:latin typeface="Nunito Light"/>
                <a:ea typeface="Nunito Light"/>
                <a:cs typeface="Nunito Light"/>
                <a:sym typeface="Nunito Light"/>
              </a:rPr>
              <a:t>[1] Damen et al. "Scaling egocentric vision: The epic-kitchens dataset." ECCV ‘2018.</a:t>
            </a:r>
            <a:endParaRPr sz="800" b="0" i="0" u="none" strike="noStrike" cap="none">
              <a:solidFill>
                <a:schemeClr val="dk1"/>
              </a:solidFill>
              <a:latin typeface="Nunito Light"/>
              <a:ea typeface="Nunito Light"/>
              <a:cs typeface="Nunito Light"/>
              <a:sym typeface="Nunito Light"/>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4"/>
          <p:cNvSpPr txBox="1"/>
          <p:nvPr/>
        </p:nvSpPr>
        <p:spPr>
          <a:xfrm>
            <a:off x="3351460" y="1089063"/>
            <a:ext cx="2094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1" i="1" u="none" strike="noStrike" cap="none">
                <a:solidFill>
                  <a:srgbClr val="000000"/>
                </a:solidFill>
                <a:latin typeface="Nunito"/>
                <a:ea typeface="Nunito"/>
                <a:cs typeface="Nunito"/>
                <a:sym typeface="Nunito"/>
              </a:rPr>
              <a:t>Environmental Shift</a:t>
            </a:r>
            <a:endParaRPr sz="1400" b="1" i="1" u="none" strike="noStrike" cap="none">
              <a:solidFill>
                <a:srgbClr val="000000"/>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15"/>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Domain Adaptation</a:t>
            </a:r>
            <a:endParaRPr sz="2800" b="1" i="1" u="none" strike="noStrike" cap="none">
              <a:solidFill>
                <a:srgbClr val="0B5394"/>
              </a:solidFill>
              <a:latin typeface="Nunito"/>
              <a:ea typeface="Nunito"/>
              <a:cs typeface="Nunito"/>
              <a:sym typeface="Nunito"/>
            </a:endParaRPr>
          </a:p>
        </p:txBody>
      </p:sp>
      <p:sp>
        <p:nvSpPr>
          <p:cNvPr id="365" name="Google Shape;365;p15"/>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366" name="Google Shape;36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15</a:t>
            </a:fld>
            <a:endParaRPr/>
          </a:p>
        </p:txBody>
      </p:sp>
      <p:sp>
        <p:nvSpPr>
          <p:cNvPr id="367" name="Google Shape;367;p15"/>
          <p:cNvSpPr txBox="1"/>
          <p:nvPr/>
        </p:nvSpPr>
        <p:spPr>
          <a:xfrm>
            <a:off x="463306" y="5209581"/>
            <a:ext cx="7482600" cy="683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800"/>
              <a:buFont typeface="Arial"/>
              <a:buNone/>
            </a:pPr>
            <a:r>
              <a:rPr lang="it" sz="800" b="0" i="0" u="none" strike="noStrike" cap="none">
                <a:solidFill>
                  <a:schemeClr val="dk1"/>
                </a:solidFill>
                <a:latin typeface="Nunito Light"/>
                <a:ea typeface="Nunito Light"/>
                <a:cs typeface="Nunito Light"/>
                <a:sym typeface="Nunito Light"/>
              </a:rPr>
              <a:t>Damen, Dima, Hazel Doughty, Giovanni Maria Farinella, Sanja Fidler, Antonino Furnari, Evangelos Kazakos, Davide Moltisanti et al. "Scaling egocentric vision: The epic-kitchens dataset." ECCV ‘2018.</a:t>
            </a:r>
            <a:endParaRPr sz="800" b="0" i="0" u="none" strike="noStrike" cap="none">
              <a:solidFill>
                <a:schemeClr val="dk1"/>
              </a:solidFill>
              <a:latin typeface="Nunito Light"/>
              <a:ea typeface="Nunito Light"/>
              <a:cs typeface="Nunito Light"/>
              <a:sym typeface="Nunito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8" name="Google Shape;368;p15"/>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414000" y="1280371"/>
            <a:ext cx="2960649" cy="1560100"/>
          </a:xfrm>
          <a:prstGeom prst="rect">
            <a:avLst/>
          </a:prstGeom>
          <a:noFill/>
          <a:ln>
            <a:noFill/>
          </a:ln>
        </p:spPr>
      </p:pic>
      <p:pic>
        <p:nvPicPr>
          <p:cNvPr id="369" name="Google Shape;369;p15"/>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4337174" y="663278"/>
            <a:ext cx="481800" cy="1029150"/>
          </a:xfrm>
          <a:prstGeom prst="rect">
            <a:avLst/>
          </a:prstGeom>
          <a:noFill/>
          <a:ln>
            <a:noFill/>
          </a:ln>
        </p:spPr>
      </p:pic>
      <p:pic>
        <p:nvPicPr>
          <p:cNvPr id="370" name="Google Shape;370;p15"/>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5650854" y="1231696"/>
            <a:ext cx="2428796" cy="1560100"/>
          </a:xfrm>
          <a:prstGeom prst="rect">
            <a:avLst/>
          </a:prstGeom>
          <a:noFill/>
          <a:ln>
            <a:noFill/>
          </a:ln>
        </p:spPr>
      </p:pic>
      <p:cxnSp>
        <p:nvCxnSpPr>
          <p:cNvPr id="371" name="Google Shape;371;p15"/>
          <p:cNvCxnSpPr/>
          <p:nvPr/>
        </p:nvCxnSpPr>
        <p:spPr>
          <a:xfrm>
            <a:off x="3950478" y="3591090"/>
            <a:ext cx="868496" cy="0"/>
          </a:xfrm>
          <a:prstGeom prst="straightConnector1">
            <a:avLst/>
          </a:prstGeom>
          <a:noFill/>
          <a:ln w="9525" cap="flat" cmpd="sng">
            <a:solidFill>
              <a:schemeClr val="dk1"/>
            </a:solidFill>
            <a:prstDash val="solid"/>
            <a:round/>
            <a:headEnd type="triangle" w="med" len="med"/>
            <a:tailEnd type="triangle" w="med" len="med"/>
          </a:ln>
        </p:spPr>
      </p:cxnSp>
      <p:sp>
        <p:nvSpPr>
          <p:cNvPr id="372" name="Google Shape;372;p15"/>
          <p:cNvSpPr txBox="1"/>
          <p:nvPr/>
        </p:nvSpPr>
        <p:spPr>
          <a:xfrm>
            <a:off x="3810417" y="3242050"/>
            <a:ext cx="15231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0" i="0" u="none" strike="noStrike" cap="none">
                <a:solidFill>
                  <a:srgbClr val="000000"/>
                </a:solidFill>
                <a:latin typeface="Nunito"/>
                <a:ea typeface="Nunito"/>
                <a:cs typeface="Nunito"/>
                <a:sym typeface="Nunito"/>
              </a:rPr>
              <a:t>Domain shift</a:t>
            </a:r>
            <a:endParaRPr sz="1400" b="0" i="0" u="none" strike="noStrike" cap="none">
              <a:solidFill>
                <a:srgbClr val="000000"/>
              </a:solidFill>
              <a:latin typeface="Nunito"/>
              <a:ea typeface="Nunito"/>
              <a:cs typeface="Nunito"/>
              <a:sym typeface="Nunito"/>
            </a:endParaRPr>
          </a:p>
        </p:txBody>
      </p:sp>
      <p:sp>
        <p:nvSpPr>
          <p:cNvPr id="373" name="Google Shape;373;p15"/>
          <p:cNvSpPr txBox="1"/>
          <p:nvPr/>
        </p:nvSpPr>
        <p:spPr>
          <a:xfrm>
            <a:off x="2728866" y="4516042"/>
            <a:ext cx="16738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0" i="0" u="none" strike="noStrike" cap="none">
                <a:solidFill>
                  <a:schemeClr val="accent4"/>
                </a:solidFill>
                <a:latin typeface="Nunito"/>
                <a:ea typeface="Nunito"/>
                <a:cs typeface="Nunito"/>
                <a:sym typeface="Nunito"/>
              </a:rPr>
              <a:t>source distribution</a:t>
            </a:r>
            <a:endParaRPr sz="1400" b="0" i="0" u="none" strike="noStrike" cap="none">
              <a:solidFill>
                <a:schemeClr val="accent4"/>
              </a:solidFill>
              <a:latin typeface="Nunito"/>
              <a:ea typeface="Nunito"/>
              <a:cs typeface="Nunito"/>
              <a:sym typeface="Nunito"/>
            </a:endParaRPr>
          </a:p>
        </p:txBody>
      </p:sp>
      <p:sp>
        <p:nvSpPr>
          <p:cNvPr id="374" name="Google Shape;374;p15"/>
          <p:cNvSpPr txBox="1"/>
          <p:nvPr/>
        </p:nvSpPr>
        <p:spPr>
          <a:xfrm>
            <a:off x="6722865" y="919388"/>
            <a:ext cx="67037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0" i="0" u="none" strike="noStrike" cap="none">
                <a:solidFill>
                  <a:srgbClr val="000000"/>
                </a:solidFill>
                <a:latin typeface="Nunito"/>
                <a:ea typeface="Nunito"/>
                <a:cs typeface="Nunito"/>
                <a:sym typeface="Nunito"/>
              </a:rPr>
              <a:t>target</a:t>
            </a:r>
            <a:endParaRPr/>
          </a:p>
        </p:txBody>
      </p:sp>
      <p:pic>
        <p:nvPicPr>
          <p:cNvPr id="375" name="Google Shape;375;p15"/>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2640885" y="3014574"/>
            <a:ext cx="2116307" cy="1634725"/>
          </a:xfrm>
          <a:prstGeom prst="rect">
            <a:avLst/>
          </a:prstGeom>
          <a:noFill/>
          <a:ln>
            <a:noFill/>
          </a:ln>
        </p:spPr>
      </p:pic>
      <p:sp>
        <p:nvSpPr>
          <p:cNvPr id="376" name="Google Shape;376;p15"/>
          <p:cNvSpPr txBox="1"/>
          <p:nvPr/>
        </p:nvSpPr>
        <p:spPr>
          <a:xfrm>
            <a:off x="4284040" y="4516042"/>
            <a:ext cx="16289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0" i="0" u="none" strike="noStrike" cap="none">
                <a:solidFill>
                  <a:srgbClr val="009193"/>
                </a:solidFill>
                <a:latin typeface="Nunito"/>
                <a:ea typeface="Nunito"/>
                <a:cs typeface="Nunito"/>
                <a:sym typeface="Nunito"/>
              </a:rPr>
              <a:t>target distribution</a:t>
            </a:r>
            <a:endParaRPr sz="1400" b="0" i="0" u="none" strike="noStrike" cap="none">
              <a:solidFill>
                <a:srgbClr val="009193"/>
              </a:solidFill>
              <a:latin typeface="Nunito"/>
              <a:ea typeface="Nunito"/>
              <a:cs typeface="Nunito"/>
              <a:sym typeface="Nunito"/>
            </a:endParaRPr>
          </a:p>
        </p:txBody>
      </p:sp>
      <p:pic>
        <p:nvPicPr>
          <p:cNvPr id="377" name="Google Shape;377;p15"/>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4216687" y="3354234"/>
            <a:ext cx="1621816" cy="1253802"/>
          </a:xfrm>
          <a:prstGeom prst="rect">
            <a:avLst/>
          </a:prstGeom>
          <a:noFill/>
          <a:ln>
            <a:noFill/>
          </a:ln>
        </p:spPr>
      </p:pic>
      <p:pic>
        <p:nvPicPr>
          <p:cNvPr id="378" name="Google Shape;378;p15"/>
          <p:cNvPicPr preferRelativeResize="0"/>
          <p:nvPr/>
        </p:nvPicPr>
        <p:blipFill rotWithShape="1">
          <a:blip r:embed="rId8" cstate="email">
            <a:alphaModFix/>
            <a:extLst>
              <a:ext uri="{28A0092B-C50C-407E-A947-70E740481C1C}">
                <a14:useLocalDpi xmlns:a14="http://schemas.microsoft.com/office/drawing/2010/main" val="0"/>
              </a:ext>
            </a:extLst>
          </a:blip>
          <a:srcRect/>
          <a:stretch/>
        </p:blipFill>
        <p:spPr>
          <a:xfrm>
            <a:off x="2478755" y="3583307"/>
            <a:ext cx="1313241" cy="908325"/>
          </a:xfrm>
          <a:prstGeom prst="rect">
            <a:avLst/>
          </a:prstGeom>
          <a:noFill/>
          <a:ln>
            <a:noFill/>
          </a:ln>
        </p:spPr>
      </p:pic>
      <p:pic>
        <p:nvPicPr>
          <p:cNvPr id="379" name="Google Shape;379;p15"/>
          <p:cNvPicPr preferRelativeResize="0"/>
          <p:nvPr/>
        </p:nvPicPr>
        <p:blipFill rotWithShape="1">
          <a:blip r:embed="rId8" cstate="email">
            <a:alphaModFix/>
            <a:extLst>
              <a:ext uri="{28A0092B-C50C-407E-A947-70E740481C1C}">
                <a14:useLocalDpi xmlns:a14="http://schemas.microsoft.com/office/drawing/2010/main" val="0"/>
              </a:ext>
            </a:extLst>
          </a:blip>
          <a:srcRect/>
          <a:stretch/>
        </p:blipFill>
        <p:spPr>
          <a:xfrm flipH="1">
            <a:off x="4855716" y="3607717"/>
            <a:ext cx="1313241" cy="908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83"/>
        <p:cNvGrpSpPr/>
        <p:nvPr/>
      </p:nvGrpSpPr>
      <p:grpSpPr>
        <a:xfrm>
          <a:off x="0" y="0"/>
          <a:ext cx="0" cy="0"/>
          <a:chOff x="0" y="0"/>
          <a:chExt cx="0" cy="0"/>
        </a:xfrm>
      </p:grpSpPr>
      <p:sp>
        <p:nvSpPr>
          <p:cNvPr id="384" name="Google Shape;384;p16"/>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A94"/>
                </a:solidFill>
                <a:latin typeface="Nunito"/>
                <a:ea typeface="Nunito"/>
                <a:cs typeface="Nunito"/>
                <a:sym typeface="Nunito"/>
              </a:rPr>
              <a:t>The EPIC-Kitchens dataset (2018)</a:t>
            </a:r>
            <a:endParaRPr sz="2800" b="1" i="0" u="none" strike="noStrike" cap="none">
              <a:solidFill>
                <a:srgbClr val="0B5A94"/>
              </a:solidFill>
              <a:latin typeface="Nunito"/>
              <a:ea typeface="Nunito"/>
              <a:cs typeface="Nunito"/>
              <a:sym typeface="Nunito"/>
            </a:endParaRPr>
          </a:p>
        </p:txBody>
      </p:sp>
      <p:sp>
        <p:nvSpPr>
          <p:cNvPr id="385" name="Google Shape;385;p16"/>
          <p:cNvSpPr/>
          <p:nvPr/>
        </p:nvSpPr>
        <p:spPr>
          <a:xfrm>
            <a:off x="414000" y="949600"/>
            <a:ext cx="360000" cy="14400"/>
          </a:xfrm>
          <a:prstGeom prst="rect">
            <a:avLst/>
          </a:prstGeom>
          <a:solidFill>
            <a:srgbClr val="0B5A94"/>
          </a:solidFill>
          <a:ln w="9525" cap="flat" cmpd="sng">
            <a:solidFill>
              <a:srgbClr val="0B5A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pic>
        <p:nvPicPr>
          <p:cNvPr id="386" name="Google Shape;386;p16"/>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4785605" y="2361987"/>
            <a:ext cx="3726445" cy="2085887"/>
          </a:xfrm>
          <a:prstGeom prst="rect">
            <a:avLst/>
          </a:prstGeom>
          <a:noFill/>
          <a:ln>
            <a:noFill/>
          </a:ln>
        </p:spPr>
      </p:pic>
      <p:pic>
        <p:nvPicPr>
          <p:cNvPr id="387" name="Google Shape;387;p16"/>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5779903" y="1633263"/>
            <a:ext cx="1737850" cy="489535"/>
          </a:xfrm>
          <a:prstGeom prst="rect">
            <a:avLst/>
          </a:prstGeom>
          <a:noFill/>
          <a:ln>
            <a:noFill/>
          </a:ln>
        </p:spPr>
      </p:pic>
      <p:sp>
        <p:nvSpPr>
          <p:cNvPr id="388" name="Google Shape;38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16</a:t>
            </a:fld>
            <a:endParaRPr/>
          </a:p>
        </p:txBody>
      </p:sp>
      <p:sp>
        <p:nvSpPr>
          <p:cNvPr id="389" name="Google Shape;389;p16"/>
          <p:cNvSpPr txBox="1"/>
          <p:nvPr/>
        </p:nvSpPr>
        <p:spPr>
          <a:xfrm>
            <a:off x="311700" y="1017725"/>
            <a:ext cx="8251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sng" strike="noStrike" cap="none">
                <a:solidFill>
                  <a:schemeClr val="hlink"/>
                </a:solidFill>
                <a:latin typeface="Arial"/>
                <a:ea typeface="Arial"/>
                <a:cs typeface="Arial"/>
                <a:sym typeface="Arial"/>
                <a:hlinkClick r:id="rId5"/>
              </a:rPr>
              <a:t>https://epic-kitchens.github.io</a:t>
            </a:r>
            <a:endParaRPr sz="1400" b="0" i="0" u="none" strike="noStrike" cap="none">
              <a:solidFill>
                <a:srgbClr val="000000"/>
              </a:solidFill>
              <a:latin typeface="Arial"/>
              <a:ea typeface="Arial"/>
              <a:cs typeface="Arial"/>
              <a:sym typeface="Arial"/>
            </a:endParaRPr>
          </a:p>
        </p:txBody>
      </p:sp>
      <p:grpSp>
        <p:nvGrpSpPr>
          <p:cNvPr id="390" name="Google Shape;390;p16"/>
          <p:cNvGrpSpPr/>
          <p:nvPr/>
        </p:nvGrpSpPr>
        <p:grpSpPr>
          <a:xfrm>
            <a:off x="711100" y="1736863"/>
            <a:ext cx="1011600" cy="1094112"/>
            <a:chOff x="719000" y="1816163"/>
            <a:chExt cx="1011600" cy="1094112"/>
          </a:xfrm>
        </p:grpSpPr>
        <p:pic>
          <p:nvPicPr>
            <p:cNvPr id="391" name="Google Shape;391;p16"/>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954800" y="1816163"/>
              <a:ext cx="540000" cy="540000"/>
            </a:xfrm>
            <a:prstGeom prst="rect">
              <a:avLst/>
            </a:prstGeom>
            <a:noFill/>
            <a:ln>
              <a:noFill/>
            </a:ln>
          </p:spPr>
        </p:pic>
        <p:sp>
          <p:nvSpPr>
            <p:cNvPr id="392" name="Google Shape;392;p16"/>
            <p:cNvSpPr txBox="1"/>
            <p:nvPr/>
          </p:nvSpPr>
          <p:spPr>
            <a:xfrm>
              <a:off x="719000" y="2356175"/>
              <a:ext cx="10116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32 participants</a:t>
              </a:r>
              <a:endParaRPr sz="1200" b="0" i="0" u="none" strike="noStrike" cap="none">
                <a:solidFill>
                  <a:srgbClr val="000000"/>
                </a:solidFill>
                <a:latin typeface="Nunito"/>
                <a:ea typeface="Nunito"/>
                <a:cs typeface="Nunito"/>
                <a:sym typeface="Nunito"/>
              </a:endParaRPr>
            </a:p>
          </p:txBody>
        </p:sp>
      </p:grpSp>
      <p:grpSp>
        <p:nvGrpSpPr>
          <p:cNvPr id="393" name="Google Shape;393;p16"/>
          <p:cNvGrpSpPr/>
          <p:nvPr/>
        </p:nvGrpSpPr>
        <p:grpSpPr>
          <a:xfrm>
            <a:off x="1865913" y="1736863"/>
            <a:ext cx="1153500" cy="1094112"/>
            <a:chOff x="1809300" y="1736863"/>
            <a:chExt cx="1153500" cy="1094112"/>
          </a:xfrm>
        </p:grpSpPr>
        <p:pic>
          <p:nvPicPr>
            <p:cNvPr id="394" name="Google Shape;394;p16"/>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2116050" y="1736863"/>
              <a:ext cx="540000" cy="540000"/>
            </a:xfrm>
            <a:prstGeom prst="rect">
              <a:avLst/>
            </a:prstGeom>
            <a:noFill/>
            <a:ln>
              <a:noFill/>
            </a:ln>
          </p:spPr>
        </p:pic>
        <p:sp>
          <p:nvSpPr>
            <p:cNvPr id="395" name="Google Shape;395;p16"/>
            <p:cNvSpPr txBox="1"/>
            <p:nvPr/>
          </p:nvSpPr>
          <p:spPr>
            <a:xfrm>
              <a:off x="1809300" y="2276875"/>
              <a:ext cx="11535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55+ recorded hours</a:t>
              </a:r>
              <a:endParaRPr sz="1200" b="0" i="0" u="none" strike="noStrike" cap="none">
                <a:solidFill>
                  <a:srgbClr val="000000"/>
                </a:solidFill>
                <a:latin typeface="Nunito"/>
                <a:ea typeface="Nunito"/>
                <a:cs typeface="Nunito"/>
                <a:sym typeface="Nunito"/>
              </a:endParaRPr>
            </a:p>
          </p:txBody>
        </p:sp>
      </p:grpSp>
      <p:grpSp>
        <p:nvGrpSpPr>
          <p:cNvPr id="396" name="Google Shape;396;p16"/>
          <p:cNvGrpSpPr/>
          <p:nvPr/>
        </p:nvGrpSpPr>
        <p:grpSpPr>
          <a:xfrm>
            <a:off x="3162625" y="1736863"/>
            <a:ext cx="1153500" cy="1278912"/>
            <a:chOff x="3162625" y="1736863"/>
            <a:chExt cx="1153500" cy="1278912"/>
          </a:xfrm>
        </p:grpSpPr>
        <p:pic>
          <p:nvPicPr>
            <p:cNvPr id="397" name="Google Shape;397;p16"/>
            <p:cNvPicPr preferRelativeResize="0"/>
            <p:nvPr/>
          </p:nvPicPr>
          <p:blipFill rotWithShape="1">
            <a:blip r:embed="rId8" cstate="email">
              <a:alphaModFix/>
              <a:extLst>
                <a:ext uri="{28A0092B-C50C-407E-A947-70E740481C1C}">
                  <a14:useLocalDpi xmlns:a14="http://schemas.microsoft.com/office/drawing/2010/main" val="0"/>
                </a:ext>
              </a:extLst>
            </a:blip>
            <a:srcRect/>
            <a:stretch/>
          </p:blipFill>
          <p:spPr>
            <a:xfrm>
              <a:off x="3469375" y="1736863"/>
              <a:ext cx="540000" cy="540000"/>
            </a:xfrm>
            <a:prstGeom prst="rect">
              <a:avLst/>
            </a:prstGeom>
            <a:noFill/>
            <a:ln>
              <a:noFill/>
            </a:ln>
          </p:spPr>
        </p:pic>
        <p:sp>
          <p:nvSpPr>
            <p:cNvPr id="398" name="Google Shape;398;p16"/>
            <p:cNvSpPr txBox="1"/>
            <p:nvPr/>
          </p:nvSpPr>
          <p:spPr>
            <a:xfrm>
              <a:off x="3162625" y="2276875"/>
              <a:ext cx="1153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39k action segments in a kitchen</a:t>
              </a:r>
              <a:endParaRPr sz="1200" b="0" i="0" u="none" strike="noStrike" cap="none">
                <a:solidFill>
                  <a:srgbClr val="000000"/>
                </a:solidFill>
                <a:latin typeface="Nunito"/>
                <a:ea typeface="Nunito"/>
                <a:cs typeface="Nunito"/>
                <a:sym typeface="Nunito"/>
              </a:endParaRPr>
            </a:p>
          </p:txBody>
        </p:sp>
      </p:grpSp>
      <p:pic>
        <p:nvPicPr>
          <p:cNvPr id="399" name="Google Shape;399;p16"/>
          <p:cNvPicPr preferRelativeResize="0"/>
          <p:nvPr/>
        </p:nvPicPr>
        <p:blipFill rotWithShape="1">
          <a:blip r:embed="rId9" cstate="email">
            <a:alphaModFix/>
            <a:extLst>
              <a:ext uri="{28A0092B-C50C-407E-A947-70E740481C1C}">
                <a14:useLocalDpi xmlns:a14="http://schemas.microsoft.com/office/drawing/2010/main" val="0"/>
              </a:ext>
            </a:extLst>
          </a:blip>
          <a:srcRect/>
          <a:stretch/>
        </p:blipFill>
        <p:spPr>
          <a:xfrm>
            <a:off x="1222287" y="3015775"/>
            <a:ext cx="2440776" cy="1577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03"/>
        <p:cNvGrpSpPr/>
        <p:nvPr/>
      </p:nvGrpSpPr>
      <p:grpSpPr>
        <a:xfrm>
          <a:off x="0" y="0"/>
          <a:ext cx="0" cy="0"/>
          <a:chOff x="0" y="0"/>
          <a:chExt cx="0" cy="0"/>
        </a:xfrm>
      </p:grpSpPr>
      <p:sp>
        <p:nvSpPr>
          <p:cNvPr id="404" name="Google Shape;404;p17"/>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The Action-Net dataset (2022)</a:t>
            </a:r>
            <a:endParaRPr sz="2800" b="1" i="1" u="none" strike="noStrike" cap="none">
              <a:solidFill>
                <a:srgbClr val="0B5394"/>
              </a:solidFill>
              <a:latin typeface="Nunito"/>
              <a:ea typeface="Nunito"/>
              <a:cs typeface="Nunito"/>
              <a:sym typeface="Nunito"/>
            </a:endParaRPr>
          </a:p>
        </p:txBody>
      </p:sp>
      <p:sp>
        <p:nvSpPr>
          <p:cNvPr id="405" name="Google Shape;405;p17"/>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406" name="Google Shape;406;p17"/>
          <p:cNvSpPr txBox="1"/>
          <p:nvPr/>
        </p:nvSpPr>
        <p:spPr>
          <a:xfrm>
            <a:off x="414000" y="1017725"/>
            <a:ext cx="4268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
        <p:nvSpPr>
          <p:cNvPr id="407" name="Google Shape;40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17</a:t>
            </a:fld>
            <a:endParaRPr/>
          </a:p>
        </p:txBody>
      </p:sp>
      <p:sp>
        <p:nvSpPr>
          <p:cNvPr id="408" name="Google Shape;408;p17"/>
          <p:cNvSpPr txBox="1"/>
          <p:nvPr/>
        </p:nvSpPr>
        <p:spPr>
          <a:xfrm>
            <a:off x="4756713" y="1017725"/>
            <a:ext cx="3344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9" name="Google Shape;409;p17" descr="00:00 Peel a cucumber&#10;00:05 Slice a cucumber&#10;00:10 Peel a potato&#10;00:15 Slice a potato&#10;00:20 Clear cutting board&#10;00:25 Slice bread&#10;00:31 Get/replace items from refrigerator/cabinets/drawers&#10;00:36 Spread almond butter on a bread slice&#10;00:42 Spread jelly on a bread slice&#10;00:46 Open/close a jar of almond butter&#10;00:51 Pour water from a pitcher into a glass&#10;00:54 Clean a plate with a sponge&#10;00:58 Clean a plate with a towel&#10;01:00 Clean a pan with a sponge&#10;01:04 Clean a pan with a towel&#10;01:08 Get items from cabinets: 3 each large/small plates, bowls, mugs, glasses, sets of utensils&#10;01:13 Set table: 3 each large/small plates, bowls, mugs, glasses, sets of utensils&#10;01:21 Stack on table: 3 each large/small plates, bowls&#10;01:26 Load dishwasher: 3 each large/small plates, bowls, mugs, glasses, sets of utensils&#10;01:32 Unload dishwasher: 3 each large/small plates, bowls, mugs, glasses, sets of utensils" title="ActionNet: Wearable Visualizations all Activities">
            <a:hlinkClick r:id="rId3"/>
          </p:cNvPr>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4756723" y="1736875"/>
            <a:ext cx="3806800" cy="2855095"/>
          </a:xfrm>
          <a:prstGeom prst="rect">
            <a:avLst/>
          </a:prstGeom>
          <a:noFill/>
          <a:ln>
            <a:noFill/>
          </a:ln>
        </p:spPr>
      </p:pic>
      <p:grpSp>
        <p:nvGrpSpPr>
          <p:cNvPr id="410" name="Google Shape;410;p17"/>
          <p:cNvGrpSpPr/>
          <p:nvPr/>
        </p:nvGrpSpPr>
        <p:grpSpPr>
          <a:xfrm>
            <a:off x="711100" y="1736863"/>
            <a:ext cx="1011600" cy="909312"/>
            <a:chOff x="719000" y="1816163"/>
            <a:chExt cx="1011600" cy="909312"/>
          </a:xfrm>
        </p:grpSpPr>
        <p:pic>
          <p:nvPicPr>
            <p:cNvPr id="411" name="Google Shape;411;p17"/>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954800" y="1816163"/>
              <a:ext cx="540000" cy="540000"/>
            </a:xfrm>
            <a:prstGeom prst="rect">
              <a:avLst/>
            </a:prstGeom>
            <a:noFill/>
            <a:ln>
              <a:noFill/>
            </a:ln>
          </p:spPr>
        </p:pic>
        <p:sp>
          <p:nvSpPr>
            <p:cNvPr id="412" name="Google Shape;412;p17"/>
            <p:cNvSpPr txBox="1"/>
            <p:nvPr/>
          </p:nvSpPr>
          <p:spPr>
            <a:xfrm>
              <a:off x="719000" y="2356175"/>
              <a:ext cx="1011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10 subjects</a:t>
              </a:r>
              <a:endParaRPr sz="1200" b="0" i="0" u="none" strike="noStrike" cap="none">
                <a:solidFill>
                  <a:srgbClr val="000000"/>
                </a:solidFill>
                <a:latin typeface="Nunito"/>
                <a:ea typeface="Nunito"/>
                <a:cs typeface="Nunito"/>
                <a:sym typeface="Nunito"/>
              </a:endParaRPr>
            </a:p>
          </p:txBody>
        </p:sp>
      </p:grpSp>
      <p:sp>
        <p:nvSpPr>
          <p:cNvPr id="413" name="Google Shape;413;p17"/>
          <p:cNvSpPr txBox="1"/>
          <p:nvPr/>
        </p:nvSpPr>
        <p:spPr>
          <a:xfrm>
            <a:off x="311700" y="1017725"/>
            <a:ext cx="8251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sng" strike="noStrike" cap="none">
                <a:solidFill>
                  <a:schemeClr val="hlink"/>
                </a:solidFill>
                <a:latin typeface="Arial"/>
                <a:ea typeface="Arial"/>
                <a:cs typeface="Arial"/>
                <a:sym typeface="Arial"/>
                <a:hlinkClick r:id="rId6"/>
              </a:rPr>
              <a:t>https://action-net.csail.mit.edu</a:t>
            </a:r>
            <a:endParaRPr sz="1400" b="0" i="0" u="none" strike="noStrike" cap="none">
              <a:solidFill>
                <a:srgbClr val="000000"/>
              </a:solidFill>
              <a:latin typeface="Arial"/>
              <a:ea typeface="Arial"/>
              <a:cs typeface="Arial"/>
              <a:sym typeface="Arial"/>
            </a:endParaRPr>
          </a:p>
        </p:txBody>
      </p:sp>
      <p:grpSp>
        <p:nvGrpSpPr>
          <p:cNvPr id="414" name="Google Shape;414;p17"/>
          <p:cNvGrpSpPr/>
          <p:nvPr/>
        </p:nvGrpSpPr>
        <p:grpSpPr>
          <a:xfrm>
            <a:off x="1865913" y="1736863"/>
            <a:ext cx="1153500" cy="1094112"/>
            <a:chOff x="1809300" y="1736863"/>
            <a:chExt cx="1153500" cy="1094112"/>
          </a:xfrm>
        </p:grpSpPr>
        <p:pic>
          <p:nvPicPr>
            <p:cNvPr id="415" name="Google Shape;415;p17"/>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2116050" y="1736863"/>
              <a:ext cx="540000" cy="540000"/>
            </a:xfrm>
            <a:prstGeom prst="rect">
              <a:avLst/>
            </a:prstGeom>
            <a:noFill/>
            <a:ln>
              <a:noFill/>
            </a:ln>
          </p:spPr>
        </p:pic>
        <p:sp>
          <p:nvSpPr>
            <p:cNvPr id="416" name="Google Shape;416;p17"/>
            <p:cNvSpPr txBox="1"/>
            <p:nvPr/>
          </p:nvSpPr>
          <p:spPr>
            <a:xfrm>
              <a:off x="1809300" y="2276875"/>
              <a:ext cx="11535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12+ recorded hours</a:t>
              </a:r>
              <a:endParaRPr sz="1200" b="0" i="0" u="none" strike="noStrike" cap="none">
                <a:solidFill>
                  <a:srgbClr val="000000"/>
                </a:solidFill>
                <a:latin typeface="Nunito"/>
                <a:ea typeface="Nunito"/>
                <a:cs typeface="Nunito"/>
                <a:sym typeface="Nunito"/>
              </a:endParaRPr>
            </a:p>
          </p:txBody>
        </p:sp>
      </p:grpSp>
      <p:grpSp>
        <p:nvGrpSpPr>
          <p:cNvPr id="417" name="Google Shape;417;p17"/>
          <p:cNvGrpSpPr/>
          <p:nvPr/>
        </p:nvGrpSpPr>
        <p:grpSpPr>
          <a:xfrm>
            <a:off x="3162625" y="1736863"/>
            <a:ext cx="1153500" cy="1094112"/>
            <a:chOff x="3162625" y="1736863"/>
            <a:chExt cx="1153500" cy="1094112"/>
          </a:xfrm>
        </p:grpSpPr>
        <p:pic>
          <p:nvPicPr>
            <p:cNvPr id="418" name="Google Shape;418;p17"/>
            <p:cNvPicPr preferRelativeResize="0"/>
            <p:nvPr/>
          </p:nvPicPr>
          <p:blipFill rotWithShape="1">
            <a:blip r:embed="rId8" cstate="email">
              <a:alphaModFix/>
              <a:extLst>
                <a:ext uri="{28A0092B-C50C-407E-A947-70E740481C1C}">
                  <a14:useLocalDpi xmlns:a14="http://schemas.microsoft.com/office/drawing/2010/main" val="0"/>
                </a:ext>
              </a:extLst>
            </a:blip>
            <a:srcRect/>
            <a:stretch/>
          </p:blipFill>
          <p:spPr>
            <a:xfrm>
              <a:off x="3469375" y="1736863"/>
              <a:ext cx="540000" cy="540000"/>
            </a:xfrm>
            <a:prstGeom prst="rect">
              <a:avLst/>
            </a:prstGeom>
            <a:noFill/>
            <a:ln>
              <a:noFill/>
            </a:ln>
          </p:spPr>
        </p:pic>
        <p:sp>
          <p:nvSpPr>
            <p:cNvPr id="419" name="Google Shape;419;p17"/>
            <p:cNvSpPr txBox="1"/>
            <p:nvPr/>
          </p:nvSpPr>
          <p:spPr>
            <a:xfrm>
              <a:off x="3162625" y="2276875"/>
              <a:ext cx="11535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20 unique activities</a:t>
              </a:r>
              <a:endParaRPr sz="1200" b="0" i="0" u="none" strike="noStrike" cap="none">
                <a:solidFill>
                  <a:srgbClr val="000000"/>
                </a:solidFill>
                <a:latin typeface="Nunito"/>
                <a:ea typeface="Nunito"/>
                <a:cs typeface="Nunito"/>
                <a:sym typeface="Nunito"/>
              </a:endParaRPr>
            </a:p>
          </p:txBody>
        </p:sp>
      </p:grpSp>
      <p:sp>
        <p:nvSpPr>
          <p:cNvPr id="420" name="Google Shape;420;p17"/>
          <p:cNvSpPr txBox="1"/>
          <p:nvPr/>
        </p:nvSpPr>
        <p:spPr>
          <a:xfrm>
            <a:off x="311700" y="4788050"/>
            <a:ext cx="8160600" cy="159600"/>
          </a:xfrm>
          <a:prstGeom prst="rect">
            <a:avLst/>
          </a:prstGeom>
          <a:noFill/>
          <a:ln>
            <a:noFill/>
          </a:ln>
        </p:spPr>
        <p:txBody>
          <a:bodyPr spcFirstLastPara="1" wrap="square" lIns="91425" tIns="18000" rIns="91425" bIns="180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it" sz="800" b="0" i="0" u="none" strike="noStrike" cap="none">
                <a:solidFill>
                  <a:srgbClr val="434343"/>
                </a:solidFill>
                <a:latin typeface="Nunito"/>
                <a:ea typeface="Nunito"/>
                <a:cs typeface="Nunito"/>
                <a:sym typeface="Nunito"/>
              </a:rPr>
              <a:t>[2] DelPreto, Joseph, et al. "ActionNet: A Multimodal Dataset for Human Activities Using Wearable Sensors in a Kitchen Environment." NeurIPS22  </a:t>
            </a:r>
            <a:endParaRPr sz="800" b="0" i="0" u="none" strike="noStrike" cap="none">
              <a:solidFill>
                <a:srgbClr val="434343"/>
              </a:solidFill>
              <a:latin typeface="Nunito"/>
              <a:ea typeface="Nunito"/>
              <a:cs typeface="Nunito"/>
              <a:sym typeface="Nunito"/>
            </a:endParaRPr>
          </a:p>
        </p:txBody>
      </p:sp>
      <p:grpSp>
        <p:nvGrpSpPr>
          <p:cNvPr id="421" name="Google Shape;421;p17"/>
          <p:cNvGrpSpPr/>
          <p:nvPr/>
        </p:nvGrpSpPr>
        <p:grpSpPr>
          <a:xfrm>
            <a:off x="711100" y="3002238"/>
            <a:ext cx="3605100" cy="1490412"/>
            <a:chOff x="711100" y="3002238"/>
            <a:chExt cx="3605100" cy="1490412"/>
          </a:xfrm>
        </p:grpSpPr>
        <p:sp>
          <p:nvSpPr>
            <p:cNvPr id="422" name="Google Shape;422;p17"/>
            <p:cNvSpPr txBox="1"/>
            <p:nvPr/>
          </p:nvSpPr>
          <p:spPr>
            <a:xfrm>
              <a:off x="711100" y="3938550"/>
              <a:ext cx="36051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A large number of </a:t>
              </a:r>
              <a:r>
                <a:rPr lang="it" sz="1200" b="1" i="0" u="none" strike="noStrike" cap="none">
                  <a:solidFill>
                    <a:srgbClr val="0B5394"/>
                  </a:solidFill>
                  <a:latin typeface="Nunito"/>
                  <a:ea typeface="Nunito"/>
                  <a:cs typeface="Nunito"/>
                  <a:sym typeface="Nunito"/>
                </a:rPr>
                <a:t>cameras</a:t>
              </a:r>
              <a:r>
                <a:rPr lang="it" sz="1200" b="0" i="0" u="none" strike="noStrike" cap="none">
                  <a:solidFill>
                    <a:srgbClr val="000000"/>
                  </a:solidFill>
                  <a:latin typeface="Nunito"/>
                  <a:ea typeface="Nunito"/>
                  <a:cs typeface="Nunito"/>
                  <a:sym typeface="Nunito"/>
                </a:rPr>
                <a:t> (head-mounted and external) and </a:t>
              </a:r>
              <a:r>
                <a:rPr lang="it" sz="1200" b="1" i="0" u="none" strike="noStrike" cap="none">
                  <a:solidFill>
                    <a:srgbClr val="0B5394"/>
                  </a:solidFill>
                  <a:latin typeface="Nunito"/>
                  <a:ea typeface="Nunito"/>
                  <a:cs typeface="Nunito"/>
                  <a:sym typeface="Nunito"/>
                </a:rPr>
                <a:t>wearable sensors</a:t>
              </a:r>
              <a:endParaRPr sz="1200" b="1" i="0" u="none" strike="noStrike" cap="none">
                <a:solidFill>
                  <a:srgbClr val="0B5394"/>
                </a:solidFill>
                <a:latin typeface="Nunito"/>
                <a:ea typeface="Nunito"/>
                <a:cs typeface="Nunito"/>
                <a:sym typeface="Nunito"/>
              </a:endParaRPr>
            </a:p>
          </p:txBody>
        </p:sp>
        <p:grpSp>
          <p:nvGrpSpPr>
            <p:cNvPr id="423" name="Google Shape;423;p17"/>
            <p:cNvGrpSpPr/>
            <p:nvPr/>
          </p:nvGrpSpPr>
          <p:grpSpPr>
            <a:xfrm>
              <a:off x="851314" y="3002238"/>
              <a:ext cx="3464811" cy="936300"/>
              <a:chOff x="987114" y="2876825"/>
              <a:chExt cx="3464811" cy="936300"/>
            </a:xfrm>
          </p:grpSpPr>
          <p:grpSp>
            <p:nvGrpSpPr>
              <p:cNvPr id="424" name="Google Shape;424;p17"/>
              <p:cNvGrpSpPr/>
              <p:nvPr/>
            </p:nvGrpSpPr>
            <p:grpSpPr>
              <a:xfrm>
                <a:off x="987114" y="2876825"/>
                <a:ext cx="1612136" cy="936300"/>
                <a:chOff x="342489" y="2867300"/>
                <a:chExt cx="1612136" cy="936300"/>
              </a:xfrm>
            </p:grpSpPr>
            <p:sp>
              <p:nvSpPr>
                <p:cNvPr id="425" name="Google Shape;425;p17"/>
                <p:cNvSpPr txBox="1"/>
                <p:nvPr/>
              </p:nvSpPr>
              <p:spPr>
                <a:xfrm>
                  <a:off x="514625" y="2867300"/>
                  <a:ext cx="1440000" cy="35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it" sz="1000" b="0" i="0" u="none" strike="noStrike" cap="none">
                      <a:solidFill>
                        <a:srgbClr val="666666"/>
                      </a:solidFill>
                      <a:latin typeface="Nunito"/>
                      <a:ea typeface="Nunito"/>
                      <a:cs typeface="Nunito"/>
                      <a:sym typeface="Nunito"/>
                    </a:rPr>
                    <a:t>Eye tracking</a:t>
                  </a:r>
                  <a:endParaRPr sz="1000" b="0" i="0" u="none" strike="noStrike" cap="none">
                    <a:solidFill>
                      <a:srgbClr val="666666"/>
                    </a:solidFill>
                    <a:latin typeface="Nunito"/>
                    <a:ea typeface="Nunito"/>
                    <a:cs typeface="Nunito"/>
                    <a:sym typeface="Nunito"/>
                  </a:endParaRPr>
                </a:p>
              </p:txBody>
            </p:sp>
            <p:pic>
              <p:nvPicPr>
                <p:cNvPr id="426" name="Google Shape;426;p17"/>
                <p:cNvPicPr preferRelativeResize="0"/>
                <p:nvPr/>
              </p:nvPicPr>
              <p:blipFill rotWithShape="1">
                <a:blip r:embed="rId9" cstate="email">
                  <a:alphaModFix/>
                  <a:extLst>
                    <a:ext uri="{28A0092B-C50C-407E-A947-70E740481C1C}">
                      <a14:useLocalDpi xmlns:a14="http://schemas.microsoft.com/office/drawing/2010/main" val="0"/>
                    </a:ext>
                  </a:extLst>
                </a:blip>
                <a:srcRect/>
                <a:stretch/>
              </p:blipFill>
              <p:spPr>
                <a:xfrm>
                  <a:off x="342489" y="2942713"/>
                  <a:ext cx="172128" cy="200475"/>
                </a:xfrm>
                <a:prstGeom prst="rect">
                  <a:avLst/>
                </a:prstGeom>
                <a:noFill/>
                <a:ln>
                  <a:noFill/>
                </a:ln>
              </p:spPr>
            </p:pic>
            <p:sp>
              <p:nvSpPr>
                <p:cNvPr id="427" name="Google Shape;427;p17"/>
                <p:cNvSpPr txBox="1"/>
                <p:nvPr/>
              </p:nvSpPr>
              <p:spPr>
                <a:xfrm>
                  <a:off x="514625" y="3159800"/>
                  <a:ext cx="1440000" cy="35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it" sz="1000" b="0" i="0" u="none" strike="noStrike" cap="none">
                      <a:solidFill>
                        <a:srgbClr val="666666"/>
                      </a:solidFill>
                      <a:latin typeface="Nunito"/>
                      <a:ea typeface="Nunito"/>
                      <a:cs typeface="Nunito"/>
                      <a:sym typeface="Nunito"/>
                    </a:rPr>
                    <a:t>Microphones</a:t>
                  </a:r>
                  <a:endParaRPr sz="1000" b="0" i="0" u="none" strike="noStrike" cap="none">
                    <a:solidFill>
                      <a:srgbClr val="666666"/>
                    </a:solidFill>
                    <a:latin typeface="Nunito"/>
                    <a:ea typeface="Nunito"/>
                    <a:cs typeface="Nunito"/>
                    <a:sym typeface="Nunito"/>
                  </a:endParaRPr>
                </a:p>
              </p:txBody>
            </p:sp>
            <p:pic>
              <p:nvPicPr>
                <p:cNvPr id="428" name="Google Shape;428;p17"/>
                <p:cNvPicPr preferRelativeResize="0"/>
                <p:nvPr/>
              </p:nvPicPr>
              <p:blipFill rotWithShape="1">
                <a:blip r:embed="rId10" cstate="email">
                  <a:alphaModFix/>
                  <a:extLst>
                    <a:ext uri="{28A0092B-C50C-407E-A947-70E740481C1C}">
                      <a14:useLocalDpi xmlns:a14="http://schemas.microsoft.com/office/drawing/2010/main" val="0"/>
                    </a:ext>
                  </a:extLst>
                </a:blip>
                <a:srcRect/>
                <a:stretch/>
              </p:blipFill>
              <p:spPr>
                <a:xfrm>
                  <a:off x="342513" y="3235213"/>
                  <a:ext cx="200475" cy="200475"/>
                </a:xfrm>
                <a:prstGeom prst="rect">
                  <a:avLst/>
                </a:prstGeom>
                <a:noFill/>
                <a:ln>
                  <a:noFill/>
                </a:ln>
              </p:spPr>
            </p:pic>
            <p:sp>
              <p:nvSpPr>
                <p:cNvPr id="429" name="Google Shape;429;p17"/>
                <p:cNvSpPr txBox="1"/>
                <p:nvPr/>
              </p:nvSpPr>
              <p:spPr>
                <a:xfrm>
                  <a:off x="514625" y="3452300"/>
                  <a:ext cx="1440000" cy="35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it" sz="1000" b="0" i="0" u="none" strike="noStrike" cap="none">
                      <a:solidFill>
                        <a:srgbClr val="666666"/>
                      </a:solidFill>
                      <a:latin typeface="Nunito"/>
                      <a:ea typeface="Nunito"/>
                      <a:cs typeface="Nunito"/>
                      <a:sym typeface="Nunito"/>
                    </a:rPr>
                    <a:t>Body tracking</a:t>
                  </a:r>
                  <a:endParaRPr sz="1000" b="0" i="0" u="none" strike="noStrike" cap="none">
                    <a:solidFill>
                      <a:srgbClr val="666666"/>
                    </a:solidFill>
                    <a:latin typeface="Nunito"/>
                    <a:ea typeface="Nunito"/>
                    <a:cs typeface="Nunito"/>
                    <a:sym typeface="Nunito"/>
                  </a:endParaRPr>
                </a:p>
              </p:txBody>
            </p:sp>
            <p:pic>
              <p:nvPicPr>
                <p:cNvPr id="430" name="Google Shape;430;p17"/>
                <p:cNvPicPr preferRelativeResize="0"/>
                <p:nvPr/>
              </p:nvPicPr>
              <p:blipFill rotWithShape="1">
                <a:blip r:embed="rId11" cstate="email">
                  <a:alphaModFix/>
                  <a:extLst>
                    <a:ext uri="{28A0092B-C50C-407E-A947-70E740481C1C}">
                      <a14:useLocalDpi xmlns:a14="http://schemas.microsoft.com/office/drawing/2010/main" val="0"/>
                    </a:ext>
                  </a:extLst>
                </a:blip>
                <a:srcRect/>
                <a:stretch/>
              </p:blipFill>
              <p:spPr>
                <a:xfrm>
                  <a:off x="342513" y="3527713"/>
                  <a:ext cx="200475" cy="200475"/>
                </a:xfrm>
                <a:prstGeom prst="rect">
                  <a:avLst/>
                </a:prstGeom>
                <a:noFill/>
                <a:ln>
                  <a:noFill/>
                </a:ln>
              </p:spPr>
            </p:pic>
          </p:grpSp>
          <p:sp>
            <p:nvSpPr>
              <p:cNvPr id="431" name="Google Shape;431;p17"/>
              <p:cNvSpPr txBox="1"/>
              <p:nvPr/>
            </p:nvSpPr>
            <p:spPr>
              <a:xfrm>
                <a:off x="3011921" y="2876825"/>
                <a:ext cx="1440000" cy="324000"/>
              </a:xfrm>
              <a:prstGeom prst="rect">
                <a:avLst/>
              </a:prstGeom>
              <a:noFill/>
              <a:ln>
                <a:noFill/>
              </a:ln>
            </p:spPr>
            <p:txBody>
              <a:bodyPr spcFirstLastPara="1" wrap="square" lIns="91425" tIns="91425" rIns="0"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it" sz="1000" b="1" i="0" u="none" strike="noStrike" cap="none">
                    <a:solidFill>
                      <a:srgbClr val="0B5394"/>
                    </a:solidFill>
                    <a:latin typeface="Nunito"/>
                    <a:ea typeface="Nunito"/>
                    <a:cs typeface="Nunito"/>
                    <a:sym typeface="Nunito"/>
                  </a:rPr>
                  <a:t>RGB/RGB-D cameras</a:t>
                </a:r>
                <a:endParaRPr sz="1000" b="1" i="0" u="none" strike="noStrike" cap="none">
                  <a:solidFill>
                    <a:srgbClr val="0B5394"/>
                  </a:solidFill>
                  <a:latin typeface="Nunito"/>
                  <a:ea typeface="Nunito"/>
                  <a:cs typeface="Nunito"/>
                  <a:sym typeface="Nunito"/>
                </a:endParaRPr>
              </a:p>
            </p:txBody>
          </p:sp>
          <p:pic>
            <p:nvPicPr>
              <p:cNvPr id="432" name="Google Shape;432;p17"/>
              <p:cNvPicPr preferRelativeResize="0"/>
              <p:nvPr/>
            </p:nvPicPr>
            <p:blipFill rotWithShape="1">
              <a:blip r:embed="rId12" cstate="email">
                <a:alphaModFix/>
                <a:extLst>
                  <a:ext uri="{28A0092B-C50C-407E-A947-70E740481C1C}">
                    <a14:useLocalDpi xmlns:a14="http://schemas.microsoft.com/office/drawing/2010/main" val="0"/>
                  </a:ext>
                </a:extLst>
              </a:blip>
              <a:srcRect/>
              <a:stretch/>
            </p:blipFill>
            <p:spPr>
              <a:xfrm>
                <a:off x="2811450" y="2938588"/>
                <a:ext cx="200475" cy="200475"/>
              </a:xfrm>
              <a:prstGeom prst="rect">
                <a:avLst/>
              </a:prstGeom>
              <a:noFill/>
              <a:ln>
                <a:noFill/>
              </a:ln>
            </p:spPr>
          </p:pic>
          <p:sp>
            <p:nvSpPr>
              <p:cNvPr id="433" name="Google Shape;433;p17"/>
              <p:cNvSpPr txBox="1"/>
              <p:nvPr/>
            </p:nvSpPr>
            <p:spPr>
              <a:xfrm>
                <a:off x="3011925" y="3156419"/>
                <a:ext cx="1346100" cy="324000"/>
              </a:xfrm>
              <a:prstGeom prst="rect">
                <a:avLst/>
              </a:prstGeom>
              <a:noFill/>
              <a:ln>
                <a:noFill/>
              </a:ln>
            </p:spPr>
            <p:txBody>
              <a:bodyPr spcFirstLastPara="1" wrap="square" lIns="91425" tIns="91425" rIns="0"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it" sz="1000" b="0" i="0" u="none" strike="noStrike" cap="none">
                    <a:solidFill>
                      <a:srgbClr val="666666"/>
                    </a:solidFill>
                    <a:latin typeface="Nunito"/>
                    <a:ea typeface="Nunito"/>
                    <a:cs typeface="Nunito"/>
                    <a:sym typeface="Nunito"/>
                  </a:rPr>
                  <a:t>Tactile sensors</a:t>
                </a:r>
                <a:endParaRPr sz="1000" b="0" i="0" u="none" strike="noStrike" cap="none">
                  <a:solidFill>
                    <a:srgbClr val="666666"/>
                  </a:solidFill>
                  <a:latin typeface="Nunito"/>
                  <a:ea typeface="Nunito"/>
                  <a:cs typeface="Nunito"/>
                  <a:sym typeface="Nunito"/>
                </a:endParaRPr>
              </a:p>
            </p:txBody>
          </p:sp>
          <p:pic>
            <p:nvPicPr>
              <p:cNvPr id="434" name="Google Shape;434;p17"/>
              <p:cNvPicPr preferRelativeResize="0"/>
              <p:nvPr/>
            </p:nvPicPr>
            <p:blipFill rotWithShape="1">
              <a:blip r:embed="rId13" cstate="email">
                <a:alphaModFix/>
                <a:extLst>
                  <a:ext uri="{28A0092B-C50C-407E-A947-70E740481C1C}">
                    <a14:useLocalDpi xmlns:a14="http://schemas.microsoft.com/office/drawing/2010/main" val="0"/>
                  </a:ext>
                </a:extLst>
              </a:blip>
              <a:srcRect/>
              <a:stretch/>
            </p:blipFill>
            <p:spPr>
              <a:xfrm>
                <a:off x="2811450" y="3218181"/>
                <a:ext cx="200475" cy="200475"/>
              </a:xfrm>
              <a:prstGeom prst="rect">
                <a:avLst/>
              </a:prstGeom>
              <a:noFill/>
              <a:ln>
                <a:noFill/>
              </a:ln>
            </p:spPr>
          </p:pic>
          <p:sp>
            <p:nvSpPr>
              <p:cNvPr id="435" name="Google Shape;435;p17"/>
              <p:cNvSpPr txBox="1"/>
              <p:nvPr/>
            </p:nvSpPr>
            <p:spPr>
              <a:xfrm>
                <a:off x="3011925" y="3436049"/>
                <a:ext cx="1440000" cy="324000"/>
              </a:xfrm>
              <a:prstGeom prst="rect">
                <a:avLst/>
              </a:prstGeom>
              <a:noFill/>
              <a:ln>
                <a:noFill/>
              </a:ln>
            </p:spPr>
            <p:txBody>
              <a:bodyPr spcFirstLastPara="1" wrap="square" lIns="91425" tIns="91425" rIns="0"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it" sz="1000" b="1" i="0" u="none" strike="noStrike" cap="none">
                    <a:solidFill>
                      <a:srgbClr val="0B5394"/>
                    </a:solidFill>
                    <a:latin typeface="Nunito"/>
                    <a:ea typeface="Nunito"/>
                    <a:cs typeface="Nunito"/>
                    <a:sym typeface="Nunito"/>
                  </a:rPr>
                  <a:t>EMG sensors</a:t>
                </a:r>
                <a:endParaRPr sz="1000" b="1" i="0" u="none" strike="noStrike" cap="none">
                  <a:solidFill>
                    <a:srgbClr val="0B5394"/>
                  </a:solidFill>
                  <a:latin typeface="Nunito"/>
                  <a:ea typeface="Nunito"/>
                  <a:cs typeface="Nunito"/>
                  <a:sym typeface="Nunito"/>
                </a:endParaRPr>
              </a:p>
            </p:txBody>
          </p:sp>
          <p:pic>
            <p:nvPicPr>
              <p:cNvPr id="436" name="Google Shape;436;p17"/>
              <p:cNvPicPr preferRelativeResize="0"/>
              <p:nvPr/>
            </p:nvPicPr>
            <p:blipFill rotWithShape="1">
              <a:blip r:embed="rId14" cstate="email">
                <a:alphaModFix/>
                <a:extLst>
                  <a:ext uri="{28A0092B-C50C-407E-A947-70E740481C1C}">
                    <a14:useLocalDpi xmlns:a14="http://schemas.microsoft.com/office/drawing/2010/main" val="0"/>
                  </a:ext>
                </a:extLst>
              </a:blip>
              <a:srcRect/>
              <a:stretch/>
            </p:blipFill>
            <p:spPr>
              <a:xfrm>
                <a:off x="2811450" y="3497811"/>
                <a:ext cx="200475" cy="200475"/>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500"/>
                                        <p:tgtEl>
                                          <p:spTgt spid="4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40"/>
        <p:cNvGrpSpPr/>
        <p:nvPr/>
      </p:nvGrpSpPr>
      <p:grpSpPr>
        <a:xfrm>
          <a:off x="0" y="0"/>
          <a:ext cx="0" cy="0"/>
          <a:chOff x="0" y="0"/>
          <a:chExt cx="0" cy="0"/>
        </a:xfrm>
      </p:grpSpPr>
      <p:sp>
        <p:nvSpPr>
          <p:cNvPr id="441" name="Google Shape;441;p18"/>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Project Details</a:t>
            </a:r>
            <a:endParaRPr sz="2800" b="1" i="0" u="none" strike="noStrike" cap="none">
              <a:solidFill>
                <a:srgbClr val="0B5394"/>
              </a:solidFill>
              <a:latin typeface="Nunito"/>
              <a:ea typeface="Nunito"/>
              <a:cs typeface="Nunito"/>
              <a:sym typeface="Nunito"/>
            </a:endParaRPr>
          </a:p>
        </p:txBody>
      </p:sp>
      <p:sp>
        <p:nvSpPr>
          <p:cNvPr id="442" name="Google Shape;442;p18"/>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443" name="Google Shape;44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18</a:t>
            </a:fld>
            <a:endParaRPr/>
          </a:p>
        </p:txBody>
      </p:sp>
      <p:pic>
        <p:nvPicPr>
          <p:cNvPr id="444" name="Google Shape;444;p18"/>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5455139" y="1620188"/>
            <a:ext cx="3178452" cy="1903124"/>
          </a:xfrm>
          <a:prstGeom prst="rect">
            <a:avLst/>
          </a:prstGeom>
          <a:noFill/>
          <a:ln>
            <a:noFill/>
          </a:ln>
        </p:spPr>
      </p:pic>
      <p:pic>
        <p:nvPicPr>
          <p:cNvPr id="445" name="Google Shape;445;p18"/>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6081558" y="3636240"/>
            <a:ext cx="1737850" cy="489535"/>
          </a:xfrm>
          <a:prstGeom prst="rect">
            <a:avLst/>
          </a:prstGeom>
          <a:noFill/>
          <a:ln>
            <a:noFill/>
          </a:ln>
        </p:spPr>
      </p:pic>
      <p:pic>
        <p:nvPicPr>
          <p:cNvPr id="446" name="Google Shape;446;p18" descr="two ways Icon - Free PNG &amp; SVG 3359807 - Noun Project"/>
          <p:cNvPicPr preferRelativeResize="0"/>
          <p:nvPr/>
        </p:nvPicPr>
        <p:blipFill rotWithShape="1">
          <a:blip r:embed="rId5">
            <a:alphaModFix/>
            <a:extLst>
              <a:ext uri="{28A0092B-C50C-407E-A947-70E740481C1C}">
                <a14:useLocalDpi xmlns:a14="http://schemas.microsoft.com/office/drawing/2010/main" val="0"/>
              </a:ext>
            </a:extLst>
          </a:blip>
          <a:srcRect/>
          <a:stretch/>
        </p:blipFill>
        <p:spPr>
          <a:xfrm>
            <a:off x="3302000" y="2860919"/>
            <a:ext cx="2540000" cy="2540000"/>
          </a:xfrm>
          <a:prstGeom prst="rect">
            <a:avLst/>
          </a:prstGeom>
          <a:noFill/>
          <a:ln>
            <a:noFill/>
          </a:ln>
        </p:spPr>
      </p:pic>
      <p:sp>
        <p:nvSpPr>
          <p:cNvPr id="447" name="Google Shape;447;p18"/>
          <p:cNvSpPr txBox="1"/>
          <p:nvPr/>
        </p:nvSpPr>
        <p:spPr>
          <a:xfrm>
            <a:off x="5154158" y="1199483"/>
            <a:ext cx="37433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1" i="0" u="none" strike="noStrike" cap="none">
                <a:solidFill>
                  <a:srgbClr val="000000"/>
                </a:solidFill>
                <a:latin typeface="Nunito"/>
                <a:ea typeface="Nunito"/>
                <a:cs typeface="Nunito"/>
                <a:sym typeface="Nunito"/>
              </a:rPr>
              <a:t>Domain Adaptation for Action Recognition</a:t>
            </a:r>
            <a:endParaRPr sz="1400" b="1" i="0" u="none" strike="noStrike" cap="none">
              <a:solidFill>
                <a:srgbClr val="000000"/>
              </a:solidFill>
              <a:latin typeface="Nunito"/>
              <a:ea typeface="Nunito"/>
              <a:cs typeface="Nunito"/>
              <a:sym typeface="Nunito"/>
            </a:endParaRPr>
          </a:p>
        </p:txBody>
      </p:sp>
      <p:sp>
        <p:nvSpPr>
          <p:cNvPr id="448" name="Google Shape;448;p18"/>
          <p:cNvSpPr txBox="1"/>
          <p:nvPr/>
        </p:nvSpPr>
        <p:spPr>
          <a:xfrm>
            <a:off x="311700" y="1199483"/>
            <a:ext cx="37257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1" i="0" u="none" strike="noStrike" cap="none">
                <a:solidFill>
                  <a:srgbClr val="000000"/>
                </a:solidFill>
                <a:latin typeface="Nunito"/>
                <a:ea typeface="Nunito"/>
                <a:cs typeface="Nunito"/>
                <a:sym typeface="Nunito"/>
              </a:rPr>
              <a:t>Multiple modalities for Action Recognition</a:t>
            </a:r>
            <a:endParaRPr sz="1400" b="1" i="0" u="none" strike="noStrike" cap="none">
              <a:solidFill>
                <a:srgbClr val="000000"/>
              </a:solidFill>
              <a:latin typeface="Nunito"/>
              <a:ea typeface="Nunito"/>
              <a:cs typeface="Nunito"/>
              <a:sym typeface="Nunito"/>
            </a:endParaRPr>
          </a:p>
        </p:txBody>
      </p:sp>
      <p:pic>
        <p:nvPicPr>
          <p:cNvPr id="449" name="Google Shape;449;p18" descr="A picture containing text, person&#10;&#10;Description automatically generated"/>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728490" y="1620972"/>
            <a:ext cx="2743200" cy="26865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53"/>
        <p:cNvGrpSpPr/>
        <p:nvPr/>
      </p:nvGrpSpPr>
      <p:grpSpPr>
        <a:xfrm>
          <a:off x="0" y="0"/>
          <a:ext cx="0" cy="0"/>
          <a:chOff x="0" y="0"/>
          <a:chExt cx="0" cy="0"/>
        </a:xfrm>
      </p:grpSpPr>
      <p:sp>
        <p:nvSpPr>
          <p:cNvPr id="454" name="Google Shape;45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19</a:t>
            </a:fld>
            <a:endParaRPr/>
          </a:p>
        </p:txBody>
      </p:sp>
      <p:sp>
        <p:nvSpPr>
          <p:cNvPr id="455" name="Google Shape;455;p19"/>
          <p:cNvSpPr txBox="1"/>
          <p:nvPr/>
        </p:nvSpPr>
        <p:spPr>
          <a:xfrm>
            <a:off x="1184032" y="1511031"/>
            <a:ext cx="6435969"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it" sz="3200" b="1" i="0" u="none" strike="noStrike" cap="none">
                <a:solidFill>
                  <a:srgbClr val="0B5394"/>
                </a:solidFill>
                <a:latin typeface="Nunito"/>
                <a:ea typeface="Nunito"/>
                <a:cs typeface="Nunito"/>
                <a:sym typeface="Nunito"/>
              </a:rPr>
              <a:t>Project A:</a:t>
            </a:r>
            <a:endParaRPr/>
          </a:p>
          <a:p>
            <a:pPr marL="0" marR="0" lvl="0" indent="0" algn="ctr" rtl="0">
              <a:lnSpc>
                <a:spcPct val="100000"/>
              </a:lnSpc>
              <a:spcBef>
                <a:spcPts val="0"/>
              </a:spcBef>
              <a:spcAft>
                <a:spcPts val="0"/>
              </a:spcAft>
              <a:buClr>
                <a:srgbClr val="000000"/>
              </a:buClr>
              <a:buSzPts val="3200"/>
              <a:buFont typeface="Arial"/>
              <a:buNone/>
            </a:pPr>
            <a:r>
              <a:rPr lang="it" sz="3200" b="1" i="0" u="none" strike="noStrike" cap="none">
                <a:solidFill>
                  <a:srgbClr val="0B5394"/>
                </a:solidFill>
                <a:latin typeface="Nunito"/>
                <a:ea typeface="Nunito"/>
                <a:cs typeface="Nunito"/>
                <a:sym typeface="Nunito"/>
              </a:rPr>
              <a:t>Multiple Modalities </a:t>
            </a:r>
            <a:endParaRPr/>
          </a:p>
          <a:p>
            <a:pPr marL="0" marR="0" lvl="0" indent="0" algn="ctr" rtl="0">
              <a:lnSpc>
                <a:spcPct val="100000"/>
              </a:lnSpc>
              <a:spcBef>
                <a:spcPts val="0"/>
              </a:spcBef>
              <a:spcAft>
                <a:spcPts val="0"/>
              </a:spcAft>
              <a:buClr>
                <a:srgbClr val="000000"/>
              </a:buClr>
              <a:buSzPts val="3200"/>
              <a:buFont typeface="Arial"/>
              <a:buNone/>
            </a:pPr>
            <a:r>
              <a:rPr lang="it" sz="3200" b="1" i="0" u="none" strike="noStrike" cap="none">
                <a:solidFill>
                  <a:srgbClr val="0B5394"/>
                </a:solidFill>
                <a:latin typeface="Nunito"/>
                <a:ea typeface="Nunito"/>
                <a:cs typeface="Nunito"/>
                <a:sym typeface="Nunito"/>
              </a:rPr>
              <a:t>for Action Recognition</a:t>
            </a:r>
            <a:endParaRPr sz="3200" b="1" i="0" u="none" strike="noStrike" cap="none">
              <a:solidFill>
                <a:srgbClr val="0B5394"/>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Why Egocentric Action Recognition?</a:t>
            </a:r>
            <a:endParaRPr sz="2800" b="1" i="0" u="none" strike="noStrike" cap="none">
              <a:solidFill>
                <a:srgbClr val="0B5394"/>
              </a:solidFill>
              <a:latin typeface="Nunito"/>
              <a:ea typeface="Nunito"/>
              <a:cs typeface="Nunito"/>
              <a:sym typeface="Nunito"/>
            </a:endParaRPr>
          </a:p>
        </p:txBody>
      </p:sp>
      <p:sp>
        <p:nvSpPr>
          <p:cNvPr id="64" name="Google Shape;64;p2"/>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pic>
        <p:nvPicPr>
          <p:cNvPr id="65" name="Google Shape;65;p2"/>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5561121" y="1807563"/>
            <a:ext cx="2911175" cy="2333025"/>
          </a:xfrm>
          <a:prstGeom prst="rect">
            <a:avLst/>
          </a:prstGeom>
          <a:noFill/>
          <a:ln>
            <a:noFill/>
          </a:ln>
        </p:spPr>
      </p:pic>
      <p:sp>
        <p:nvSpPr>
          <p:cNvPr id="66" name="Google Shape;66;p2"/>
          <p:cNvSpPr txBox="1"/>
          <p:nvPr/>
        </p:nvSpPr>
        <p:spPr>
          <a:xfrm>
            <a:off x="311700" y="1130475"/>
            <a:ext cx="8160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Nunito"/>
                <a:ea typeface="Nunito"/>
                <a:cs typeface="Nunito"/>
                <a:sym typeface="Nunito"/>
              </a:rPr>
              <a:t>Learn </a:t>
            </a:r>
            <a:r>
              <a:rPr lang="it" sz="1400" b="1" i="0" u="none" strike="noStrike" cap="none">
                <a:solidFill>
                  <a:srgbClr val="0B5394"/>
                </a:solidFill>
                <a:latin typeface="Nunito"/>
                <a:ea typeface="Nunito"/>
                <a:cs typeface="Nunito"/>
                <a:sym typeface="Nunito"/>
              </a:rPr>
              <a:t>how humans interact with world</a:t>
            </a:r>
            <a:r>
              <a:rPr lang="it" sz="1400" b="0" i="0" u="none" strike="noStrike" cap="none">
                <a:solidFill>
                  <a:srgbClr val="000000"/>
                </a:solidFill>
                <a:latin typeface="Nunito"/>
                <a:ea typeface="Nunito"/>
                <a:cs typeface="Nunito"/>
                <a:sym typeface="Nunito"/>
              </a:rPr>
              <a:t> and improve human-robot cooperation</a:t>
            </a:r>
            <a:endParaRPr sz="1400" b="0" i="0" u="none" strike="noStrike" cap="none">
              <a:solidFill>
                <a:srgbClr val="000000"/>
              </a:solidFill>
              <a:latin typeface="Nunito"/>
              <a:ea typeface="Nunito"/>
              <a:cs typeface="Nunito"/>
              <a:sym typeface="Nunito"/>
            </a:endParaRPr>
          </a:p>
        </p:txBody>
      </p:sp>
      <p:grpSp>
        <p:nvGrpSpPr>
          <p:cNvPr id="67" name="Google Shape;67;p2"/>
          <p:cNvGrpSpPr/>
          <p:nvPr/>
        </p:nvGrpSpPr>
        <p:grpSpPr>
          <a:xfrm>
            <a:off x="2846871" y="1974109"/>
            <a:ext cx="1797687" cy="1231807"/>
            <a:chOff x="2768238" y="2202850"/>
            <a:chExt cx="1899300" cy="1303775"/>
          </a:xfrm>
        </p:grpSpPr>
        <p:pic>
          <p:nvPicPr>
            <p:cNvPr id="68" name="Google Shape;68;p2"/>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3167350" y="2202850"/>
              <a:ext cx="1101075" cy="912876"/>
            </a:xfrm>
            <a:prstGeom prst="rect">
              <a:avLst/>
            </a:prstGeom>
            <a:noFill/>
            <a:ln>
              <a:noFill/>
            </a:ln>
          </p:spPr>
        </p:pic>
        <p:sp>
          <p:nvSpPr>
            <p:cNvPr id="69" name="Google Shape;69;p2"/>
            <p:cNvSpPr txBox="1"/>
            <p:nvPr/>
          </p:nvSpPr>
          <p:spPr>
            <a:xfrm>
              <a:off x="2768238" y="3115725"/>
              <a:ext cx="1899300" cy="390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Autonomous driving</a:t>
              </a:r>
              <a:endParaRPr sz="1200" b="0" i="0" u="none" strike="noStrike" cap="none">
                <a:solidFill>
                  <a:srgbClr val="000000"/>
                </a:solidFill>
                <a:latin typeface="Nunito"/>
                <a:ea typeface="Nunito"/>
                <a:cs typeface="Nunito"/>
                <a:sym typeface="Nunito"/>
              </a:endParaRPr>
            </a:p>
          </p:txBody>
        </p:sp>
      </p:grpSp>
      <p:grpSp>
        <p:nvGrpSpPr>
          <p:cNvPr id="70" name="Google Shape;70;p2"/>
          <p:cNvGrpSpPr/>
          <p:nvPr/>
        </p:nvGrpSpPr>
        <p:grpSpPr>
          <a:xfrm>
            <a:off x="2846859" y="3383204"/>
            <a:ext cx="1797687" cy="1280014"/>
            <a:chOff x="2768226" y="3696027"/>
            <a:chExt cx="1899300" cy="1354798"/>
          </a:xfrm>
        </p:grpSpPr>
        <p:sp>
          <p:nvSpPr>
            <p:cNvPr id="71" name="Google Shape;71;p2"/>
            <p:cNvSpPr txBox="1"/>
            <p:nvPr/>
          </p:nvSpPr>
          <p:spPr>
            <a:xfrm>
              <a:off x="2768226" y="4659925"/>
              <a:ext cx="1899300" cy="390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Augmented reality</a:t>
              </a:r>
              <a:endParaRPr sz="1200" b="0" i="0" u="none" strike="noStrike" cap="none">
                <a:solidFill>
                  <a:srgbClr val="000000"/>
                </a:solidFill>
                <a:latin typeface="Nunito"/>
                <a:ea typeface="Nunito"/>
                <a:cs typeface="Nunito"/>
                <a:sym typeface="Nunito"/>
              </a:endParaRPr>
            </a:p>
          </p:txBody>
        </p:sp>
        <p:pic>
          <p:nvPicPr>
            <p:cNvPr id="72" name="Google Shape;72;p2"/>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3235925" y="3696027"/>
              <a:ext cx="963900" cy="963900"/>
            </a:xfrm>
            <a:prstGeom prst="rect">
              <a:avLst/>
            </a:prstGeom>
            <a:noFill/>
            <a:ln>
              <a:noFill/>
            </a:ln>
          </p:spPr>
        </p:pic>
      </p:grpSp>
      <p:grpSp>
        <p:nvGrpSpPr>
          <p:cNvPr id="73" name="Google Shape;73;p2"/>
          <p:cNvGrpSpPr/>
          <p:nvPr/>
        </p:nvGrpSpPr>
        <p:grpSpPr>
          <a:xfrm>
            <a:off x="813905" y="3407307"/>
            <a:ext cx="1797687" cy="1255910"/>
            <a:chOff x="414001" y="3721538"/>
            <a:chExt cx="1899300" cy="1329287"/>
          </a:xfrm>
        </p:grpSpPr>
        <p:pic>
          <p:nvPicPr>
            <p:cNvPr id="74" name="Google Shape;74;p2"/>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678988" y="3721538"/>
              <a:ext cx="1369313" cy="912876"/>
            </a:xfrm>
            <a:prstGeom prst="rect">
              <a:avLst/>
            </a:prstGeom>
            <a:noFill/>
            <a:ln>
              <a:noFill/>
            </a:ln>
          </p:spPr>
        </p:pic>
        <p:sp>
          <p:nvSpPr>
            <p:cNvPr id="75" name="Google Shape;75;p2"/>
            <p:cNvSpPr txBox="1"/>
            <p:nvPr/>
          </p:nvSpPr>
          <p:spPr>
            <a:xfrm>
              <a:off x="414001" y="4659925"/>
              <a:ext cx="1899300" cy="390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Industrial applications</a:t>
              </a:r>
              <a:endParaRPr sz="1200" b="0" i="0" u="none" strike="noStrike" cap="none">
                <a:solidFill>
                  <a:srgbClr val="000000"/>
                </a:solidFill>
                <a:latin typeface="Nunito"/>
                <a:ea typeface="Nunito"/>
                <a:cs typeface="Nunito"/>
                <a:sym typeface="Nunito"/>
              </a:endParaRPr>
            </a:p>
          </p:txBody>
        </p:sp>
      </p:grpSp>
      <p:grpSp>
        <p:nvGrpSpPr>
          <p:cNvPr id="76" name="Google Shape;76;p2"/>
          <p:cNvGrpSpPr/>
          <p:nvPr/>
        </p:nvGrpSpPr>
        <p:grpSpPr>
          <a:xfrm>
            <a:off x="813905" y="1974109"/>
            <a:ext cx="1797687" cy="1231807"/>
            <a:chOff x="414001" y="2202850"/>
            <a:chExt cx="1899300" cy="1303775"/>
          </a:xfrm>
        </p:grpSpPr>
        <p:sp>
          <p:nvSpPr>
            <p:cNvPr id="77" name="Google Shape;77;p2"/>
            <p:cNvSpPr txBox="1"/>
            <p:nvPr/>
          </p:nvSpPr>
          <p:spPr>
            <a:xfrm>
              <a:off x="414001" y="3115725"/>
              <a:ext cx="1899300" cy="390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Assistive robotics</a:t>
              </a:r>
              <a:endParaRPr sz="1200" b="0" i="0" u="none" strike="noStrike" cap="none">
                <a:solidFill>
                  <a:srgbClr val="000000"/>
                </a:solidFill>
                <a:latin typeface="Nunito"/>
                <a:ea typeface="Nunito"/>
                <a:cs typeface="Nunito"/>
                <a:sym typeface="Nunito"/>
              </a:endParaRPr>
            </a:p>
          </p:txBody>
        </p:sp>
        <p:pic>
          <p:nvPicPr>
            <p:cNvPr id="78" name="Google Shape;78;p2"/>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755063" y="2202850"/>
              <a:ext cx="1217167" cy="912876"/>
            </a:xfrm>
            <a:prstGeom prst="rect">
              <a:avLst/>
            </a:prstGeom>
            <a:noFill/>
            <a:ln>
              <a:noFill/>
            </a:ln>
          </p:spPr>
        </p:pic>
      </p:grpSp>
      <p:sp>
        <p:nvSpPr>
          <p:cNvPr id="79" name="Google Shape;79;p2"/>
          <p:cNvSpPr txBox="1"/>
          <p:nvPr/>
        </p:nvSpPr>
        <p:spPr>
          <a:xfrm>
            <a:off x="3401525" y="4788025"/>
            <a:ext cx="5070900" cy="159600"/>
          </a:xfrm>
          <a:prstGeom prst="rect">
            <a:avLst/>
          </a:prstGeom>
          <a:noFill/>
          <a:ln>
            <a:noFill/>
          </a:ln>
        </p:spPr>
        <p:txBody>
          <a:bodyPr spcFirstLastPara="1" wrap="square" lIns="91425" tIns="18000" rIns="91425" bIns="180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it" sz="800" b="0" i="0" u="none" strike="noStrike" cap="none">
                <a:solidFill>
                  <a:srgbClr val="434343"/>
                </a:solidFill>
                <a:latin typeface="Nunito"/>
                <a:ea typeface="Nunito"/>
                <a:cs typeface="Nunito"/>
                <a:sym typeface="Nunito"/>
              </a:rPr>
              <a:t>[1] Núñez-Marcos </a:t>
            </a:r>
            <a:r>
              <a:rPr lang="it" sz="800" b="0" i="1" u="none" strike="noStrike" cap="none">
                <a:solidFill>
                  <a:srgbClr val="434343"/>
                </a:solidFill>
                <a:latin typeface="Nunito"/>
                <a:ea typeface="Nunito"/>
                <a:cs typeface="Nunito"/>
                <a:sym typeface="Nunito"/>
              </a:rPr>
              <a:t>et al</a:t>
            </a:r>
            <a:r>
              <a:rPr lang="it" sz="800" b="0" i="0" u="none" strike="noStrike" cap="none">
                <a:solidFill>
                  <a:srgbClr val="434343"/>
                </a:solidFill>
                <a:latin typeface="Nunito"/>
                <a:ea typeface="Nunito"/>
                <a:cs typeface="Nunito"/>
                <a:sym typeface="Nunito"/>
              </a:rPr>
              <a:t>,”Egocentric Vision-based Action Recognition: A survey”, Neurocomputing 2022</a:t>
            </a:r>
            <a:endParaRPr sz="800" b="0" i="0" u="none" strike="noStrike" cap="none">
              <a:solidFill>
                <a:srgbClr val="434343"/>
              </a:solidFill>
              <a:latin typeface="Nunito"/>
              <a:ea typeface="Nunito"/>
              <a:cs typeface="Nunito"/>
              <a:sym typeface="Nunito"/>
            </a:endParaRPr>
          </a:p>
        </p:txBody>
      </p:sp>
      <p:sp>
        <p:nvSpPr>
          <p:cNvPr id="80" name="Google Shape;8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59"/>
        <p:cNvGrpSpPr/>
        <p:nvPr/>
      </p:nvGrpSpPr>
      <p:grpSpPr>
        <a:xfrm>
          <a:off x="0" y="0"/>
          <a:ext cx="0" cy="0"/>
          <a:chOff x="0" y="0"/>
          <a:chExt cx="0" cy="0"/>
        </a:xfrm>
      </p:grpSpPr>
      <p:sp>
        <p:nvSpPr>
          <p:cNvPr id="460" name="Google Shape;460;p20"/>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Project steps</a:t>
            </a:r>
            <a:endParaRPr sz="2800" b="1" i="0" u="none" strike="noStrike" cap="none">
              <a:solidFill>
                <a:srgbClr val="0B5394"/>
              </a:solidFill>
              <a:latin typeface="Nunito"/>
              <a:ea typeface="Nunito"/>
              <a:cs typeface="Nunito"/>
              <a:sym typeface="Nunito"/>
            </a:endParaRPr>
          </a:p>
        </p:txBody>
      </p:sp>
      <p:sp>
        <p:nvSpPr>
          <p:cNvPr id="461" name="Google Shape;461;p20"/>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462" name="Google Shape;46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20</a:t>
            </a:fld>
            <a:endParaRPr/>
          </a:p>
        </p:txBody>
      </p:sp>
      <p:sp>
        <p:nvSpPr>
          <p:cNvPr id="463" name="Google Shape;463;p20"/>
          <p:cNvSpPr txBox="1"/>
          <p:nvPr/>
        </p:nvSpPr>
        <p:spPr>
          <a:xfrm>
            <a:off x="414000" y="1017725"/>
            <a:ext cx="4064100" cy="27705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B5394"/>
              </a:buClr>
              <a:buSzPts val="1400"/>
              <a:buFont typeface="Nunito"/>
              <a:buAutoNum type="arabicPeriod"/>
            </a:pPr>
            <a:r>
              <a:rPr lang="it" sz="1400" b="1" i="0" u="none" strike="noStrike" cap="none">
                <a:solidFill>
                  <a:srgbClr val="0B5394"/>
                </a:solidFill>
                <a:latin typeface="Nunito"/>
                <a:ea typeface="Nunito"/>
                <a:cs typeface="Nunito"/>
                <a:sym typeface="Nunito"/>
              </a:rPr>
              <a:t>Get familiar with egocentric vision and multimodal learning</a:t>
            </a:r>
            <a:endParaRPr sz="1400" b="1" i="0" u="none" strike="noStrike" cap="none">
              <a:solidFill>
                <a:srgbClr val="0B5394"/>
              </a:solidFill>
              <a:latin typeface="Nunito"/>
              <a:ea typeface="Nunito"/>
              <a:cs typeface="Nunito"/>
              <a:sym typeface="Nunito"/>
            </a:endParaRPr>
          </a:p>
          <a:p>
            <a:pPr marL="457200" marR="0" lvl="0" indent="-317500" algn="l" rtl="0">
              <a:lnSpc>
                <a:spcPct val="100000"/>
              </a:lnSpc>
              <a:spcBef>
                <a:spcPts val="0"/>
              </a:spcBef>
              <a:spcAft>
                <a:spcPts val="0"/>
              </a:spcAft>
              <a:buClr>
                <a:srgbClr val="666666"/>
              </a:buClr>
              <a:buSzPts val="1400"/>
              <a:buFont typeface="Nunito"/>
              <a:buAutoNum type="arabicPeriod"/>
            </a:pPr>
            <a:r>
              <a:rPr lang="it" sz="1400" b="0" i="0" u="none" strike="noStrike" cap="none">
                <a:solidFill>
                  <a:srgbClr val="666666"/>
                </a:solidFill>
                <a:latin typeface="Nunito"/>
                <a:ea typeface="Nunito"/>
                <a:cs typeface="Nunito"/>
                <a:sym typeface="Nunito"/>
              </a:rPr>
              <a:t>Implement common baselines using RGB and optical flow on the EK-55 dataset.</a:t>
            </a:r>
            <a:endParaRPr sz="1400" b="0" i="0" u="none" strike="noStrike" cap="none">
              <a:solidFill>
                <a:srgbClr val="666666"/>
              </a:solidFill>
              <a:latin typeface="Nunito"/>
              <a:ea typeface="Nunito"/>
              <a:cs typeface="Nunito"/>
              <a:sym typeface="Nunito"/>
            </a:endParaRPr>
          </a:p>
          <a:p>
            <a:pPr marL="457200" marR="0" lvl="0" indent="-317500" algn="l" rtl="0">
              <a:lnSpc>
                <a:spcPct val="100000"/>
              </a:lnSpc>
              <a:spcBef>
                <a:spcPts val="0"/>
              </a:spcBef>
              <a:spcAft>
                <a:spcPts val="0"/>
              </a:spcAft>
              <a:buClr>
                <a:srgbClr val="666666"/>
              </a:buClr>
              <a:buSzPts val="1400"/>
              <a:buFont typeface="Nunito"/>
              <a:buAutoNum type="arabicPeriod"/>
            </a:pPr>
            <a:r>
              <a:rPr lang="it" sz="1400" b="0" i="0" u="none" strike="noStrike" cap="none">
                <a:solidFill>
                  <a:srgbClr val="666666"/>
                </a:solidFill>
                <a:latin typeface="Nunito"/>
                <a:ea typeface="Nunito"/>
                <a:cs typeface="Nunito"/>
                <a:sym typeface="Nunito"/>
              </a:rPr>
              <a:t>Implement one of the following variations:</a:t>
            </a:r>
            <a:endParaRPr sz="1400" b="0" i="0" u="none" strike="noStrike" cap="none">
              <a:solidFill>
                <a:srgbClr val="666666"/>
              </a:solidFill>
              <a:latin typeface="Nunito"/>
              <a:ea typeface="Nunito"/>
              <a:cs typeface="Nunito"/>
              <a:sym typeface="Nunito"/>
            </a:endParaRPr>
          </a:p>
          <a:p>
            <a:pPr marL="914400" marR="0" lvl="1" indent="-317500" algn="l" rtl="0">
              <a:lnSpc>
                <a:spcPct val="100000"/>
              </a:lnSpc>
              <a:spcBef>
                <a:spcPts val="0"/>
              </a:spcBef>
              <a:spcAft>
                <a:spcPts val="0"/>
              </a:spcAft>
              <a:buClr>
                <a:srgbClr val="666666"/>
              </a:buClr>
              <a:buSzPts val="1400"/>
              <a:buFont typeface="Nunito"/>
              <a:buAutoNum type="alphaLcPeriod"/>
            </a:pPr>
            <a:r>
              <a:rPr lang="it" sz="1400" b="0" i="0" u="none" strike="noStrike" cap="none">
                <a:solidFill>
                  <a:srgbClr val="666666"/>
                </a:solidFill>
                <a:latin typeface="Nunito"/>
                <a:ea typeface="Nunito"/>
                <a:cs typeface="Nunito"/>
                <a:sym typeface="Nunito"/>
              </a:rPr>
              <a:t>Multimodal training with RGB and EMG on Action-Net.</a:t>
            </a:r>
            <a:endParaRPr sz="1400" b="0" i="0" u="none" strike="noStrike" cap="none">
              <a:solidFill>
                <a:srgbClr val="666666"/>
              </a:solidFill>
              <a:latin typeface="Nunito"/>
              <a:ea typeface="Nunito"/>
              <a:cs typeface="Nunito"/>
              <a:sym typeface="Nunito"/>
            </a:endParaRPr>
          </a:p>
          <a:p>
            <a:pPr marL="914400" marR="0" lvl="1" indent="-317500" algn="l" rtl="0">
              <a:lnSpc>
                <a:spcPct val="100000"/>
              </a:lnSpc>
              <a:spcBef>
                <a:spcPts val="0"/>
              </a:spcBef>
              <a:spcAft>
                <a:spcPts val="0"/>
              </a:spcAft>
              <a:buClr>
                <a:srgbClr val="666666"/>
              </a:buClr>
              <a:buSzPts val="1400"/>
              <a:buFont typeface="Nunito"/>
              <a:buAutoNum type="alphaLcPeriod"/>
            </a:pPr>
            <a:r>
              <a:rPr lang="it" sz="1400" b="0" i="0" u="none" strike="noStrike" cap="none">
                <a:solidFill>
                  <a:srgbClr val="666666"/>
                </a:solidFill>
                <a:latin typeface="Nunito"/>
                <a:ea typeface="Nunito"/>
                <a:cs typeface="Nunito"/>
                <a:sym typeface="Nunito"/>
              </a:rPr>
              <a:t>A variational autoencoder to translate from RGB to EMG and viceversa on Action-Net. Reconstruct the missing EMG signal in EK and use it to implement a classifier.</a:t>
            </a:r>
            <a:endParaRPr sz="1400" b="0" i="0" u="none" strike="noStrike" cap="none">
              <a:solidFill>
                <a:srgbClr val="666666"/>
              </a:solidFill>
              <a:latin typeface="Nunito"/>
              <a:ea typeface="Nunito"/>
              <a:cs typeface="Nunito"/>
              <a:sym typeface="Nunito"/>
            </a:endParaRPr>
          </a:p>
        </p:txBody>
      </p:sp>
      <p:pic>
        <p:nvPicPr>
          <p:cNvPr id="464" name="Google Shape;464;p20"/>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5477425" y="1017725"/>
            <a:ext cx="2995025" cy="2396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68"/>
        <p:cNvGrpSpPr/>
        <p:nvPr/>
      </p:nvGrpSpPr>
      <p:grpSpPr>
        <a:xfrm>
          <a:off x="0" y="0"/>
          <a:ext cx="0" cy="0"/>
          <a:chOff x="0" y="0"/>
          <a:chExt cx="0" cy="0"/>
        </a:xfrm>
      </p:grpSpPr>
      <p:sp>
        <p:nvSpPr>
          <p:cNvPr id="469" name="Google Shape;469;p21"/>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Project steps</a:t>
            </a:r>
            <a:endParaRPr sz="2800" b="1" i="0" u="none" strike="noStrike" cap="none">
              <a:solidFill>
                <a:srgbClr val="0B5394"/>
              </a:solidFill>
              <a:latin typeface="Nunito"/>
              <a:ea typeface="Nunito"/>
              <a:cs typeface="Nunito"/>
              <a:sym typeface="Nunito"/>
            </a:endParaRPr>
          </a:p>
        </p:txBody>
      </p:sp>
      <p:sp>
        <p:nvSpPr>
          <p:cNvPr id="470" name="Google Shape;470;p21"/>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471" name="Google Shape;47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21</a:t>
            </a:fld>
            <a:endParaRPr/>
          </a:p>
        </p:txBody>
      </p:sp>
      <p:sp>
        <p:nvSpPr>
          <p:cNvPr id="472" name="Google Shape;472;p21"/>
          <p:cNvSpPr txBox="1"/>
          <p:nvPr/>
        </p:nvSpPr>
        <p:spPr>
          <a:xfrm>
            <a:off x="414000" y="1017725"/>
            <a:ext cx="4064100" cy="27705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666666"/>
              </a:buClr>
              <a:buSzPts val="1400"/>
              <a:buFont typeface="Nunito"/>
              <a:buAutoNum type="arabicPeriod"/>
            </a:pPr>
            <a:r>
              <a:rPr lang="it" sz="1400" b="0" i="0" u="none" strike="noStrike" cap="none">
                <a:solidFill>
                  <a:srgbClr val="666666"/>
                </a:solidFill>
                <a:latin typeface="Nunito"/>
                <a:ea typeface="Nunito"/>
                <a:cs typeface="Nunito"/>
                <a:sym typeface="Nunito"/>
              </a:rPr>
              <a:t>Get familiar with egocentric vision and multimodal learning</a:t>
            </a:r>
            <a:endParaRPr sz="1400" b="0" i="0" u="none" strike="noStrike" cap="none">
              <a:solidFill>
                <a:srgbClr val="666666"/>
              </a:solidFill>
              <a:latin typeface="Nunito"/>
              <a:ea typeface="Nunito"/>
              <a:cs typeface="Nunito"/>
              <a:sym typeface="Nunito"/>
            </a:endParaRPr>
          </a:p>
          <a:p>
            <a:pPr marL="457200" marR="0" lvl="0" indent="-317500" algn="l" rtl="0">
              <a:lnSpc>
                <a:spcPct val="100000"/>
              </a:lnSpc>
              <a:spcBef>
                <a:spcPts val="0"/>
              </a:spcBef>
              <a:spcAft>
                <a:spcPts val="0"/>
              </a:spcAft>
              <a:buClr>
                <a:srgbClr val="0B5394"/>
              </a:buClr>
              <a:buSzPts val="1400"/>
              <a:buFont typeface="Nunito"/>
              <a:buAutoNum type="arabicPeriod"/>
            </a:pPr>
            <a:r>
              <a:rPr lang="it" sz="1400" b="1" i="0" u="none" strike="noStrike" cap="none">
                <a:solidFill>
                  <a:srgbClr val="0B5394"/>
                </a:solidFill>
                <a:latin typeface="Nunito"/>
                <a:ea typeface="Nunito"/>
                <a:cs typeface="Nunito"/>
                <a:sym typeface="Nunito"/>
              </a:rPr>
              <a:t>Implement common baselines using RGB and optical flow on the EK dataset.</a:t>
            </a:r>
            <a:endParaRPr sz="1400" b="1" i="0" u="none" strike="noStrike" cap="none">
              <a:solidFill>
                <a:srgbClr val="0B5394"/>
              </a:solidFill>
              <a:latin typeface="Nunito"/>
              <a:ea typeface="Nunito"/>
              <a:cs typeface="Nunito"/>
              <a:sym typeface="Nunito"/>
            </a:endParaRPr>
          </a:p>
          <a:p>
            <a:pPr marL="457200" marR="0" lvl="0" indent="-317500" algn="l" rtl="0">
              <a:lnSpc>
                <a:spcPct val="100000"/>
              </a:lnSpc>
              <a:spcBef>
                <a:spcPts val="0"/>
              </a:spcBef>
              <a:spcAft>
                <a:spcPts val="0"/>
              </a:spcAft>
              <a:buClr>
                <a:srgbClr val="666666"/>
              </a:buClr>
              <a:buSzPts val="1400"/>
              <a:buFont typeface="Nunito"/>
              <a:buAutoNum type="arabicPeriod"/>
            </a:pPr>
            <a:r>
              <a:rPr lang="it" sz="1400" b="0" i="0" u="none" strike="noStrike" cap="none">
                <a:solidFill>
                  <a:srgbClr val="666666"/>
                </a:solidFill>
                <a:latin typeface="Nunito"/>
                <a:ea typeface="Nunito"/>
                <a:cs typeface="Nunito"/>
                <a:sym typeface="Nunito"/>
              </a:rPr>
              <a:t>Implement one of the following variations:</a:t>
            </a:r>
            <a:endParaRPr sz="1400" b="0" i="0" u="none" strike="noStrike" cap="none">
              <a:solidFill>
                <a:srgbClr val="666666"/>
              </a:solidFill>
              <a:latin typeface="Nunito"/>
              <a:ea typeface="Nunito"/>
              <a:cs typeface="Nunito"/>
              <a:sym typeface="Nunito"/>
            </a:endParaRPr>
          </a:p>
          <a:p>
            <a:pPr marL="914400" marR="0" lvl="1" indent="-317500" algn="l" rtl="0">
              <a:lnSpc>
                <a:spcPct val="100000"/>
              </a:lnSpc>
              <a:spcBef>
                <a:spcPts val="0"/>
              </a:spcBef>
              <a:spcAft>
                <a:spcPts val="0"/>
              </a:spcAft>
              <a:buClr>
                <a:srgbClr val="666666"/>
              </a:buClr>
              <a:buSzPts val="1400"/>
              <a:buFont typeface="Nunito"/>
              <a:buAutoNum type="alphaLcPeriod"/>
            </a:pPr>
            <a:r>
              <a:rPr lang="it" sz="1400" b="0" i="0" u="none" strike="noStrike" cap="none">
                <a:solidFill>
                  <a:srgbClr val="666666"/>
                </a:solidFill>
                <a:latin typeface="Nunito"/>
                <a:ea typeface="Nunito"/>
                <a:cs typeface="Nunito"/>
                <a:sym typeface="Nunito"/>
              </a:rPr>
              <a:t>Multimodal training with RGB and EMG on Action-Net.</a:t>
            </a:r>
            <a:endParaRPr sz="1400" b="0" i="0" u="none" strike="noStrike" cap="none">
              <a:solidFill>
                <a:srgbClr val="666666"/>
              </a:solidFill>
              <a:latin typeface="Nunito"/>
              <a:ea typeface="Nunito"/>
              <a:cs typeface="Nunito"/>
              <a:sym typeface="Nunito"/>
            </a:endParaRPr>
          </a:p>
          <a:p>
            <a:pPr marL="914400" marR="0" lvl="1" indent="-317500" algn="l" rtl="0">
              <a:lnSpc>
                <a:spcPct val="100000"/>
              </a:lnSpc>
              <a:spcBef>
                <a:spcPts val="0"/>
              </a:spcBef>
              <a:spcAft>
                <a:spcPts val="0"/>
              </a:spcAft>
              <a:buClr>
                <a:srgbClr val="666666"/>
              </a:buClr>
              <a:buSzPts val="1400"/>
              <a:buFont typeface="Nunito"/>
              <a:buAutoNum type="alphaLcPeriod"/>
            </a:pPr>
            <a:r>
              <a:rPr lang="it" sz="1400" b="0" i="0" u="none" strike="noStrike" cap="none">
                <a:solidFill>
                  <a:srgbClr val="666666"/>
                </a:solidFill>
                <a:latin typeface="Nunito"/>
                <a:ea typeface="Nunito"/>
                <a:cs typeface="Nunito"/>
                <a:sym typeface="Nunito"/>
              </a:rPr>
              <a:t>A variational autoencoder to translate from RGB to EMG and viceversa on Action-Net. Reconstruct the missing EMG signal in EK and use it to implement a classifier.</a:t>
            </a:r>
            <a:endParaRPr sz="1400" b="0" i="0" u="none" strike="noStrike" cap="none">
              <a:solidFill>
                <a:srgbClr val="666666"/>
              </a:solidFill>
              <a:latin typeface="Nunito"/>
              <a:ea typeface="Nunito"/>
              <a:cs typeface="Nunito"/>
              <a:sym typeface="Nunito"/>
            </a:endParaRPr>
          </a:p>
        </p:txBody>
      </p:sp>
      <p:pic>
        <p:nvPicPr>
          <p:cNvPr id="473" name="Google Shape;473;p21"/>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5076750" y="709025"/>
            <a:ext cx="3395651" cy="1528400"/>
          </a:xfrm>
          <a:prstGeom prst="rect">
            <a:avLst/>
          </a:prstGeom>
          <a:noFill/>
          <a:ln>
            <a:noFill/>
          </a:ln>
        </p:spPr>
      </p:pic>
      <p:sp>
        <p:nvSpPr>
          <p:cNvPr id="474" name="Google Shape;474;p21"/>
          <p:cNvSpPr txBox="1"/>
          <p:nvPr/>
        </p:nvSpPr>
        <p:spPr>
          <a:xfrm>
            <a:off x="5076750" y="2237425"/>
            <a:ext cx="33957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it" sz="1100" b="0" i="0" u="none" strike="noStrike" cap="none">
                <a:solidFill>
                  <a:srgbClr val="000000"/>
                </a:solidFill>
                <a:latin typeface="Nunito"/>
                <a:ea typeface="Nunito"/>
                <a:cs typeface="Nunito"/>
                <a:sym typeface="Nunito"/>
              </a:rPr>
              <a:t>Temporal Binding Network [3] and Temporal Segment Network [4]</a:t>
            </a:r>
            <a:endParaRPr sz="1100" b="0" i="0" u="none" strike="noStrike" cap="none">
              <a:solidFill>
                <a:srgbClr val="000000"/>
              </a:solidFill>
              <a:latin typeface="Nunito"/>
              <a:ea typeface="Nunito"/>
              <a:cs typeface="Nunito"/>
              <a:sym typeface="Nunito"/>
            </a:endParaRPr>
          </a:p>
        </p:txBody>
      </p:sp>
      <p:pic>
        <p:nvPicPr>
          <p:cNvPr id="475" name="Google Shape;475;p21"/>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5369661" y="3008127"/>
            <a:ext cx="2809875" cy="1072350"/>
          </a:xfrm>
          <a:prstGeom prst="rect">
            <a:avLst/>
          </a:prstGeom>
          <a:noFill/>
          <a:ln>
            <a:noFill/>
          </a:ln>
        </p:spPr>
      </p:pic>
      <p:sp>
        <p:nvSpPr>
          <p:cNvPr id="476" name="Google Shape;476;p21"/>
          <p:cNvSpPr txBox="1"/>
          <p:nvPr/>
        </p:nvSpPr>
        <p:spPr>
          <a:xfrm>
            <a:off x="311700" y="4657075"/>
            <a:ext cx="8160600" cy="405900"/>
          </a:xfrm>
          <a:prstGeom prst="rect">
            <a:avLst/>
          </a:prstGeom>
          <a:noFill/>
          <a:ln>
            <a:noFill/>
          </a:ln>
        </p:spPr>
        <p:txBody>
          <a:bodyPr spcFirstLastPara="1" wrap="square" lIns="91425" tIns="18000" rIns="91425" bIns="180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it" sz="800" b="0" i="0" u="none" strike="noStrike" cap="none">
                <a:solidFill>
                  <a:srgbClr val="434343"/>
                </a:solidFill>
                <a:latin typeface="Nunito"/>
                <a:ea typeface="Nunito"/>
                <a:cs typeface="Nunito"/>
                <a:sym typeface="Nunito"/>
              </a:rPr>
              <a:t>[3] Kazakos et al. “Epic-fusion: Audio-visual temporal binding for egocentric action recognition”. ICCV 2019  </a:t>
            </a:r>
            <a:endParaRPr sz="800" b="0" i="0" u="none" strike="noStrike" cap="none">
              <a:solidFill>
                <a:srgbClr val="434343"/>
              </a:solidFill>
              <a:latin typeface="Nunito"/>
              <a:ea typeface="Nunito"/>
              <a:cs typeface="Nunito"/>
              <a:sym typeface="Nunito"/>
            </a:endParaRPr>
          </a:p>
          <a:p>
            <a:pPr marL="0" marR="0" lvl="0" indent="0" algn="r" rtl="0">
              <a:lnSpc>
                <a:spcPct val="100000"/>
              </a:lnSpc>
              <a:spcBef>
                <a:spcPts val="0"/>
              </a:spcBef>
              <a:spcAft>
                <a:spcPts val="0"/>
              </a:spcAft>
              <a:buClr>
                <a:srgbClr val="000000"/>
              </a:buClr>
              <a:buSzPts val="1100"/>
              <a:buFont typeface="Arial"/>
              <a:buNone/>
            </a:pPr>
            <a:r>
              <a:rPr lang="it" sz="800" b="0" i="0" u="none" strike="noStrike" cap="none">
                <a:solidFill>
                  <a:srgbClr val="434343"/>
                </a:solidFill>
                <a:latin typeface="Nunito"/>
                <a:ea typeface="Nunito"/>
                <a:cs typeface="Nunito"/>
                <a:sym typeface="Nunito"/>
              </a:rPr>
              <a:t>[4] Wang </a:t>
            </a:r>
            <a:r>
              <a:rPr lang="it" sz="800" b="0" i="1" u="none" strike="noStrike" cap="none">
                <a:solidFill>
                  <a:srgbClr val="434343"/>
                </a:solidFill>
                <a:latin typeface="Nunito"/>
                <a:ea typeface="Nunito"/>
                <a:cs typeface="Nunito"/>
                <a:sym typeface="Nunito"/>
              </a:rPr>
              <a:t>et al.</a:t>
            </a:r>
            <a:r>
              <a:rPr lang="it" sz="800" b="0" i="0" u="none" strike="noStrike" cap="none">
                <a:solidFill>
                  <a:srgbClr val="434343"/>
                </a:solidFill>
                <a:latin typeface="Nunito"/>
                <a:ea typeface="Nunito"/>
                <a:cs typeface="Nunito"/>
                <a:sym typeface="Nunito"/>
              </a:rPr>
              <a:t> "Temporal segment networks for action recognition in videos." TPAMI 2018</a:t>
            </a:r>
            <a:endParaRPr sz="800" b="0" i="0" u="none" strike="noStrike" cap="none">
              <a:solidFill>
                <a:srgbClr val="434343"/>
              </a:solidFill>
              <a:latin typeface="Nunito"/>
              <a:ea typeface="Nunito"/>
              <a:cs typeface="Nunito"/>
              <a:sym typeface="Nunito"/>
            </a:endParaRPr>
          </a:p>
          <a:p>
            <a:pPr marL="0" marR="0" lvl="0" indent="0" algn="r" rtl="0">
              <a:lnSpc>
                <a:spcPct val="100000"/>
              </a:lnSpc>
              <a:spcBef>
                <a:spcPts val="0"/>
              </a:spcBef>
              <a:spcAft>
                <a:spcPts val="0"/>
              </a:spcAft>
              <a:buClr>
                <a:srgbClr val="000000"/>
              </a:buClr>
              <a:buSzPts val="1100"/>
              <a:buFont typeface="Arial"/>
              <a:buNone/>
            </a:pPr>
            <a:r>
              <a:rPr lang="it" sz="800" b="0" i="0" u="none" strike="noStrike" cap="none">
                <a:solidFill>
                  <a:srgbClr val="434343"/>
                </a:solidFill>
                <a:latin typeface="Nunito"/>
                <a:ea typeface="Nunito"/>
                <a:cs typeface="Nunito"/>
                <a:sym typeface="Nunito"/>
              </a:rPr>
              <a:t>[5] Zhou </a:t>
            </a:r>
            <a:r>
              <a:rPr lang="it" sz="800" b="0" i="1" u="none" strike="noStrike" cap="none">
                <a:solidFill>
                  <a:srgbClr val="434343"/>
                </a:solidFill>
                <a:latin typeface="Nunito"/>
                <a:ea typeface="Nunito"/>
                <a:cs typeface="Nunito"/>
                <a:sym typeface="Nunito"/>
              </a:rPr>
              <a:t>et al</a:t>
            </a:r>
            <a:r>
              <a:rPr lang="it" sz="800" b="0" i="0" u="none" strike="noStrike" cap="none">
                <a:solidFill>
                  <a:srgbClr val="434343"/>
                </a:solidFill>
                <a:latin typeface="Nunito"/>
                <a:ea typeface="Nunito"/>
                <a:cs typeface="Nunito"/>
                <a:sym typeface="Nunito"/>
              </a:rPr>
              <a:t>. "Temporal relational reasoning in videos." ECCV 2018</a:t>
            </a:r>
            <a:endParaRPr sz="800" b="0" i="0" u="none" strike="noStrike" cap="none">
              <a:solidFill>
                <a:srgbClr val="434343"/>
              </a:solidFill>
              <a:latin typeface="Nunito"/>
              <a:ea typeface="Nunito"/>
              <a:cs typeface="Nunito"/>
              <a:sym typeface="Nunito"/>
            </a:endParaRPr>
          </a:p>
        </p:txBody>
      </p:sp>
      <p:sp>
        <p:nvSpPr>
          <p:cNvPr id="477" name="Google Shape;477;p21"/>
          <p:cNvSpPr txBox="1"/>
          <p:nvPr/>
        </p:nvSpPr>
        <p:spPr>
          <a:xfrm>
            <a:off x="5295900" y="4080475"/>
            <a:ext cx="29718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it" sz="1100" b="0" i="0" u="none" strike="noStrike" cap="none">
                <a:solidFill>
                  <a:srgbClr val="000000"/>
                </a:solidFill>
                <a:latin typeface="Nunito"/>
                <a:ea typeface="Nunito"/>
                <a:cs typeface="Nunito"/>
                <a:sym typeface="Nunito"/>
              </a:rPr>
              <a:t>Temporal Relational Reasoning in Videos [5]</a:t>
            </a:r>
            <a:endParaRPr sz="1100" b="0" i="0" u="none" strike="noStrike" cap="none">
              <a:solidFill>
                <a:srgbClr val="000000"/>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81"/>
        <p:cNvGrpSpPr/>
        <p:nvPr/>
      </p:nvGrpSpPr>
      <p:grpSpPr>
        <a:xfrm>
          <a:off x="0" y="0"/>
          <a:ext cx="0" cy="0"/>
          <a:chOff x="0" y="0"/>
          <a:chExt cx="0" cy="0"/>
        </a:xfrm>
      </p:grpSpPr>
      <p:sp>
        <p:nvSpPr>
          <p:cNvPr id="482" name="Google Shape;482;p22"/>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Project steps</a:t>
            </a:r>
            <a:endParaRPr sz="2800" b="1" i="0" u="none" strike="noStrike" cap="none">
              <a:solidFill>
                <a:srgbClr val="0B5394"/>
              </a:solidFill>
              <a:latin typeface="Nunito"/>
              <a:ea typeface="Nunito"/>
              <a:cs typeface="Nunito"/>
              <a:sym typeface="Nunito"/>
            </a:endParaRPr>
          </a:p>
        </p:txBody>
      </p:sp>
      <p:sp>
        <p:nvSpPr>
          <p:cNvPr id="483" name="Google Shape;483;p22"/>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484" name="Google Shape;48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22</a:t>
            </a:fld>
            <a:endParaRPr/>
          </a:p>
        </p:txBody>
      </p:sp>
      <p:sp>
        <p:nvSpPr>
          <p:cNvPr id="485" name="Google Shape;485;p22"/>
          <p:cNvSpPr txBox="1"/>
          <p:nvPr/>
        </p:nvSpPr>
        <p:spPr>
          <a:xfrm>
            <a:off x="414000" y="1017725"/>
            <a:ext cx="4064100" cy="2986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666666"/>
              </a:buClr>
              <a:buSzPts val="1400"/>
              <a:buFont typeface="Nunito"/>
              <a:buAutoNum type="arabicPeriod"/>
            </a:pPr>
            <a:r>
              <a:rPr lang="it" sz="1400" b="0" i="0" u="none" strike="noStrike" cap="none">
                <a:solidFill>
                  <a:srgbClr val="666666"/>
                </a:solidFill>
                <a:latin typeface="Nunito"/>
                <a:ea typeface="Nunito"/>
                <a:cs typeface="Nunito"/>
                <a:sym typeface="Nunito"/>
              </a:rPr>
              <a:t>Get familiar with egocentric vision and multimodal learning</a:t>
            </a:r>
            <a:endParaRPr sz="1400" b="0" i="0" u="none" strike="noStrike" cap="none">
              <a:solidFill>
                <a:srgbClr val="666666"/>
              </a:solidFill>
              <a:latin typeface="Nunito"/>
              <a:ea typeface="Nunito"/>
              <a:cs typeface="Nunito"/>
              <a:sym typeface="Nunito"/>
            </a:endParaRPr>
          </a:p>
          <a:p>
            <a:pPr marL="457200" marR="0" lvl="0" indent="-317500" algn="l" rtl="0">
              <a:lnSpc>
                <a:spcPct val="100000"/>
              </a:lnSpc>
              <a:spcBef>
                <a:spcPts val="0"/>
              </a:spcBef>
              <a:spcAft>
                <a:spcPts val="0"/>
              </a:spcAft>
              <a:buClr>
                <a:srgbClr val="666666"/>
              </a:buClr>
              <a:buSzPts val="1400"/>
              <a:buFont typeface="Nunito"/>
              <a:buAutoNum type="arabicPeriod"/>
            </a:pPr>
            <a:r>
              <a:rPr lang="it" sz="1400" b="0" i="0" u="none" strike="noStrike" cap="none">
                <a:solidFill>
                  <a:srgbClr val="666666"/>
                </a:solidFill>
                <a:latin typeface="Nunito"/>
                <a:ea typeface="Nunito"/>
                <a:cs typeface="Nunito"/>
                <a:sym typeface="Nunito"/>
              </a:rPr>
              <a:t>Implement common baselines using RGB and optical flow on the EK dataset.</a:t>
            </a:r>
            <a:endParaRPr sz="1400" b="0" i="0" u="none" strike="noStrike" cap="none">
              <a:solidFill>
                <a:srgbClr val="666666"/>
              </a:solidFill>
              <a:latin typeface="Nunito"/>
              <a:ea typeface="Nunito"/>
              <a:cs typeface="Nunito"/>
              <a:sym typeface="Nunito"/>
            </a:endParaRPr>
          </a:p>
          <a:p>
            <a:pPr marL="457200" marR="0" lvl="0" indent="-317500" algn="l" rtl="0">
              <a:lnSpc>
                <a:spcPct val="100000"/>
              </a:lnSpc>
              <a:spcBef>
                <a:spcPts val="0"/>
              </a:spcBef>
              <a:spcAft>
                <a:spcPts val="0"/>
              </a:spcAft>
              <a:buClr>
                <a:srgbClr val="0B5394"/>
              </a:buClr>
              <a:buSzPts val="1400"/>
              <a:buFont typeface="Nunito"/>
              <a:buAutoNum type="arabicPeriod"/>
            </a:pPr>
            <a:r>
              <a:rPr lang="it" sz="1400" b="1" i="0" u="none" strike="noStrike" cap="none">
                <a:solidFill>
                  <a:srgbClr val="0B5394"/>
                </a:solidFill>
                <a:latin typeface="Nunito"/>
                <a:ea typeface="Nunito"/>
                <a:cs typeface="Nunito"/>
                <a:sym typeface="Nunito"/>
              </a:rPr>
              <a:t>Implement one of the following variations:</a:t>
            </a:r>
            <a:endParaRPr sz="1400" b="1" i="0" u="none" strike="noStrike" cap="none">
              <a:solidFill>
                <a:srgbClr val="0B5394"/>
              </a:solidFill>
              <a:latin typeface="Nunito"/>
              <a:ea typeface="Nunito"/>
              <a:cs typeface="Nunito"/>
              <a:sym typeface="Nunito"/>
            </a:endParaRPr>
          </a:p>
          <a:p>
            <a:pPr marL="914400" marR="0" lvl="1" indent="-317500" algn="l" rtl="0">
              <a:lnSpc>
                <a:spcPct val="100000"/>
              </a:lnSpc>
              <a:spcBef>
                <a:spcPts val="0"/>
              </a:spcBef>
              <a:spcAft>
                <a:spcPts val="0"/>
              </a:spcAft>
              <a:buClr>
                <a:srgbClr val="0B5394"/>
              </a:buClr>
              <a:buSzPts val="1400"/>
              <a:buFont typeface="Nunito"/>
              <a:buAutoNum type="alphaLcPeriod"/>
            </a:pPr>
            <a:r>
              <a:rPr lang="it" sz="1400" b="1" i="0" u="none" strike="noStrike" cap="none">
                <a:solidFill>
                  <a:srgbClr val="0B5394"/>
                </a:solidFill>
                <a:latin typeface="Nunito"/>
                <a:ea typeface="Nunito"/>
                <a:cs typeface="Nunito"/>
                <a:sym typeface="Nunito"/>
              </a:rPr>
              <a:t>Multimodal training with RGB and EMG on Action-Net.</a:t>
            </a:r>
            <a:endParaRPr sz="1400" b="1" i="0" u="none" strike="noStrike" cap="none">
              <a:solidFill>
                <a:srgbClr val="0B5394"/>
              </a:solidFill>
              <a:latin typeface="Nunito"/>
              <a:ea typeface="Nunito"/>
              <a:cs typeface="Nunito"/>
              <a:sym typeface="Nunito"/>
            </a:endParaRPr>
          </a:p>
          <a:p>
            <a:pPr marL="914400" marR="0" lvl="1" indent="-317500" algn="l" rtl="0">
              <a:lnSpc>
                <a:spcPct val="100000"/>
              </a:lnSpc>
              <a:spcBef>
                <a:spcPts val="0"/>
              </a:spcBef>
              <a:spcAft>
                <a:spcPts val="0"/>
              </a:spcAft>
              <a:buClr>
                <a:srgbClr val="666666"/>
              </a:buClr>
              <a:buSzPts val="1400"/>
              <a:buFont typeface="Nunito"/>
              <a:buAutoNum type="alphaLcPeriod"/>
            </a:pPr>
            <a:r>
              <a:rPr lang="it" sz="1400" b="0" i="0" u="none" strike="noStrike" cap="none">
                <a:solidFill>
                  <a:srgbClr val="666666"/>
                </a:solidFill>
                <a:latin typeface="Nunito"/>
                <a:ea typeface="Nunito"/>
                <a:cs typeface="Nunito"/>
                <a:sym typeface="Nunito"/>
              </a:rPr>
              <a:t>A variational autoencoder to translate from RGB to EMG and viceversa on Action-Net. Reconstruct the missing EMG signal in EK and use it to implement a classifier.</a:t>
            </a:r>
            <a:endParaRPr sz="1400" b="0" i="0" u="none" strike="noStrike" cap="none">
              <a:solidFill>
                <a:srgbClr val="666666"/>
              </a:solidFill>
              <a:latin typeface="Nunito"/>
              <a:ea typeface="Nunito"/>
              <a:cs typeface="Nunito"/>
              <a:sym typeface="Nunito"/>
            </a:endParaRPr>
          </a:p>
        </p:txBody>
      </p:sp>
      <p:grpSp>
        <p:nvGrpSpPr>
          <p:cNvPr id="486" name="Google Shape;486;p22"/>
          <p:cNvGrpSpPr/>
          <p:nvPr/>
        </p:nvGrpSpPr>
        <p:grpSpPr>
          <a:xfrm>
            <a:off x="7656602" y="1730111"/>
            <a:ext cx="1164034" cy="1130326"/>
            <a:chOff x="4827127" y="3572837"/>
            <a:chExt cx="1164034" cy="1130326"/>
          </a:xfrm>
        </p:grpSpPr>
        <p:sp>
          <p:nvSpPr>
            <p:cNvPr id="487" name="Google Shape;487;p22"/>
            <p:cNvSpPr/>
            <p:nvPr/>
          </p:nvSpPr>
          <p:spPr>
            <a:xfrm>
              <a:off x="5031440" y="4257514"/>
              <a:ext cx="97747" cy="26199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2"/>
            <p:cNvSpPr/>
            <p:nvPr/>
          </p:nvSpPr>
          <p:spPr>
            <a:xfrm>
              <a:off x="5123798" y="4385522"/>
              <a:ext cx="97747" cy="134070"/>
            </a:xfrm>
            <a:prstGeom prst="rect">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2"/>
            <p:cNvSpPr/>
            <p:nvPr/>
          </p:nvSpPr>
          <p:spPr>
            <a:xfrm>
              <a:off x="5221544" y="4478054"/>
              <a:ext cx="97747" cy="41513"/>
            </a:xfrm>
            <a:prstGeom prst="rect">
              <a:avLst/>
            </a:prstGeom>
            <a:solidFill>
              <a:srgbClr val="E6B8AF"/>
            </a:solidFill>
            <a:ln w="9525" cap="flat" cmpd="sng">
              <a:solidFill>
                <a:srgbClr val="E6B8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2"/>
            <p:cNvSpPr/>
            <p:nvPr/>
          </p:nvSpPr>
          <p:spPr>
            <a:xfrm>
              <a:off x="5411659" y="4177857"/>
              <a:ext cx="97747" cy="341632"/>
            </a:xfrm>
            <a:prstGeom prst="rect">
              <a:avLst/>
            </a:prstGeom>
            <a:solidFill>
              <a:srgbClr val="C27BA0"/>
            </a:solidFill>
            <a:ln w="952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2"/>
            <p:cNvSpPr/>
            <p:nvPr/>
          </p:nvSpPr>
          <p:spPr>
            <a:xfrm>
              <a:off x="5509406" y="4439002"/>
              <a:ext cx="97747" cy="80565"/>
            </a:xfrm>
            <a:prstGeom prst="rect">
              <a:avLst/>
            </a:prstGeom>
            <a:solidFill>
              <a:srgbClr val="E69138"/>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2"/>
            <p:cNvSpPr/>
            <p:nvPr/>
          </p:nvSpPr>
          <p:spPr>
            <a:xfrm>
              <a:off x="5601774" y="4299883"/>
              <a:ext cx="97747" cy="219555"/>
            </a:xfrm>
            <a:prstGeom prst="rect">
              <a:avLst/>
            </a:prstGeom>
            <a:solidFill>
              <a:srgbClr val="76A5AF"/>
            </a:solidFill>
            <a:ln w="9525"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2"/>
            <p:cNvSpPr/>
            <p:nvPr/>
          </p:nvSpPr>
          <p:spPr>
            <a:xfrm>
              <a:off x="5704890" y="4402510"/>
              <a:ext cx="97747" cy="116850"/>
            </a:xfrm>
            <a:prstGeom prst="rect">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4" name="Google Shape;494;p22"/>
            <p:cNvCxnSpPr/>
            <p:nvPr/>
          </p:nvCxnSpPr>
          <p:spPr>
            <a:xfrm>
              <a:off x="5031430" y="3577412"/>
              <a:ext cx="0" cy="952020"/>
            </a:xfrm>
            <a:prstGeom prst="straightConnector1">
              <a:avLst/>
            </a:prstGeom>
            <a:noFill/>
            <a:ln w="9525" cap="flat" cmpd="sng">
              <a:solidFill>
                <a:srgbClr val="78909C"/>
              </a:solidFill>
              <a:prstDash val="solid"/>
              <a:round/>
              <a:headEnd type="stealth" w="med" len="med"/>
              <a:tailEnd type="none" w="sm" len="sm"/>
            </a:ln>
          </p:spPr>
        </p:cxnSp>
        <p:sp>
          <p:nvSpPr>
            <p:cNvPr id="495" name="Google Shape;495;p22"/>
            <p:cNvSpPr txBox="1"/>
            <p:nvPr/>
          </p:nvSpPr>
          <p:spPr>
            <a:xfrm>
              <a:off x="5189821" y="4566325"/>
              <a:ext cx="801340" cy="136838"/>
            </a:xfrm>
            <a:prstGeom prst="rect">
              <a:avLst/>
            </a:prstGeom>
            <a:noFill/>
            <a:ln>
              <a:noFill/>
            </a:ln>
          </p:spPr>
          <p:txBody>
            <a:bodyPr spcFirstLastPara="1" wrap="square" lIns="18000" tIns="18000" rIns="18000" bIns="18000" anchor="t" anchorCtr="0">
              <a:noAutofit/>
            </a:bodyPr>
            <a:lstStyle/>
            <a:p>
              <a:pPr marL="0" marR="0" lvl="0" indent="0" algn="r" rtl="0">
                <a:lnSpc>
                  <a:spcPct val="100000"/>
                </a:lnSpc>
                <a:spcBef>
                  <a:spcPts val="0"/>
                </a:spcBef>
                <a:spcAft>
                  <a:spcPts val="0"/>
                </a:spcAft>
                <a:buClr>
                  <a:srgbClr val="000000"/>
                </a:buClr>
                <a:buSzPts val="800"/>
                <a:buFont typeface="Arial"/>
                <a:buNone/>
              </a:pPr>
              <a:r>
                <a:rPr lang="it" sz="800" b="0" i="0" u="none" strike="noStrike" cap="none">
                  <a:solidFill>
                    <a:srgbClr val="000000"/>
                  </a:solidFill>
                  <a:latin typeface="Nunito"/>
                  <a:ea typeface="Nunito"/>
                  <a:cs typeface="Nunito"/>
                  <a:sym typeface="Nunito"/>
                </a:rPr>
                <a:t>Class labels</a:t>
              </a:r>
              <a:endParaRPr sz="800" b="0" i="0" u="none" strike="noStrike" cap="none">
                <a:solidFill>
                  <a:srgbClr val="000000"/>
                </a:solidFill>
                <a:latin typeface="Nunito"/>
                <a:ea typeface="Nunito"/>
                <a:cs typeface="Nunito"/>
                <a:sym typeface="Nunito"/>
              </a:endParaRPr>
            </a:p>
          </p:txBody>
        </p:sp>
        <p:sp>
          <p:nvSpPr>
            <p:cNvPr id="496" name="Google Shape;496;p22"/>
            <p:cNvSpPr txBox="1"/>
            <p:nvPr/>
          </p:nvSpPr>
          <p:spPr>
            <a:xfrm rot="-5400000">
              <a:off x="4588777" y="3811187"/>
              <a:ext cx="668505" cy="191805"/>
            </a:xfrm>
            <a:prstGeom prst="rect">
              <a:avLst/>
            </a:prstGeom>
            <a:noFill/>
            <a:ln>
              <a:noFill/>
            </a:ln>
          </p:spPr>
          <p:txBody>
            <a:bodyPr spcFirstLastPara="1" wrap="square" lIns="18000" tIns="18000" rIns="18000" bIns="54000" anchor="t" anchorCtr="0">
              <a:noAutofit/>
            </a:bodyPr>
            <a:lstStyle/>
            <a:p>
              <a:pPr marL="0" marR="0" lvl="0" indent="0" algn="r" rtl="0">
                <a:lnSpc>
                  <a:spcPct val="100000"/>
                </a:lnSpc>
                <a:spcBef>
                  <a:spcPts val="0"/>
                </a:spcBef>
                <a:spcAft>
                  <a:spcPts val="0"/>
                </a:spcAft>
                <a:buClr>
                  <a:srgbClr val="000000"/>
                </a:buClr>
                <a:buSzPts val="800"/>
                <a:buFont typeface="Arial"/>
                <a:buNone/>
              </a:pPr>
              <a:r>
                <a:rPr lang="it" sz="800" b="0" i="0" u="none" strike="noStrike" cap="none">
                  <a:solidFill>
                    <a:srgbClr val="000000"/>
                  </a:solidFill>
                  <a:latin typeface="Nunito"/>
                  <a:ea typeface="Nunito"/>
                  <a:cs typeface="Nunito"/>
                  <a:sym typeface="Nunito"/>
                </a:rPr>
                <a:t>Predictions</a:t>
              </a:r>
              <a:endParaRPr sz="800" b="0" i="0" u="none" strike="noStrike" cap="none">
                <a:solidFill>
                  <a:srgbClr val="000000"/>
                </a:solidFill>
                <a:latin typeface="Nunito"/>
                <a:ea typeface="Nunito"/>
                <a:cs typeface="Nunito"/>
                <a:sym typeface="Nunito"/>
              </a:endParaRPr>
            </a:p>
          </p:txBody>
        </p:sp>
        <p:sp>
          <p:nvSpPr>
            <p:cNvPr id="497" name="Google Shape;497;p22"/>
            <p:cNvSpPr/>
            <p:nvPr/>
          </p:nvSpPr>
          <p:spPr>
            <a:xfrm>
              <a:off x="5313912" y="3745820"/>
              <a:ext cx="97747" cy="773670"/>
            </a:xfrm>
            <a:prstGeom prst="rect">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8" name="Google Shape;498;p22"/>
            <p:cNvCxnSpPr/>
            <p:nvPr/>
          </p:nvCxnSpPr>
          <p:spPr>
            <a:xfrm rot="10800000">
              <a:off x="5026083" y="4529432"/>
              <a:ext cx="946730" cy="0"/>
            </a:xfrm>
            <a:prstGeom prst="straightConnector1">
              <a:avLst/>
            </a:prstGeom>
            <a:noFill/>
            <a:ln w="9525" cap="flat" cmpd="sng">
              <a:solidFill>
                <a:srgbClr val="78909C"/>
              </a:solidFill>
              <a:prstDash val="solid"/>
              <a:round/>
              <a:headEnd type="stealth" w="med" len="med"/>
              <a:tailEnd type="none" w="sm" len="sm"/>
            </a:ln>
          </p:spPr>
        </p:cxnSp>
      </p:grpSp>
      <p:grpSp>
        <p:nvGrpSpPr>
          <p:cNvPr id="499" name="Google Shape;499;p22"/>
          <p:cNvGrpSpPr/>
          <p:nvPr/>
        </p:nvGrpSpPr>
        <p:grpSpPr>
          <a:xfrm>
            <a:off x="6229615" y="1828805"/>
            <a:ext cx="1121700" cy="932938"/>
            <a:chOff x="3400140" y="3690675"/>
            <a:chExt cx="1121700" cy="932938"/>
          </a:xfrm>
        </p:grpSpPr>
        <p:pic>
          <p:nvPicPr>
            <p:cNvPr id="500" name="Google Shape;500;p22"/>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3627240" y="3690675"/>
              <a:ext cx="667500" cy="667500"/>
            </a:xfrm>
            <a:prstGeom prst="rect">
              <a:avLst/>
            </a:prstGeom>
            <a:noFill/>
            <a:ln>
              <a:noFill/>
            </a:ln>
          </p:spPr>
        </p:pic>
        <p:sp>
          <p:nvSpPr>
            <p:cNvPr id="501" name="Google Shape;501;p22"/>
            <p:cNvSpPr txBox="1"/>
            <p:nvPr/>
          </p:nvSpPr>
          <p:spPr>
            <a:xfrm>
              <a:off x="3400140" y="4359313"/>
              <a:ext cx="1121700" cy="264300"/>
            </a:xfrm>
            <a:prstGeom prst="rect">
              <a:avLst/>
            </a:prstGeom>
            <a:noFill/>
            <a:ln>
              <a:noFill/>
            </a:ln>
          </p:spPr>
          <p:txBody>
            <a:bodyPr spcFirstLastPara="1" wrap="square" lIns="91425" tIns="18000"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Neural network</a:t>
              </a:r>
              <a:endParaRPr sz="1000" b="0" i="0" u="none" strike="noStrike" cap="none">
                <a:solidFill>
                  <a:srgbClr val="000000"/>
                </a:solidFill>
                <a:latin typeface="Nunito"/>
                <a:ea typeface="Nunito"/>
                <a:cs typeface="Nunito"/>
                <a:sym typeface="Nunito"/>
              </a:endParaRPr>
            </a:p>
          </p:txBody>
        </p:sp>
      </p:grpSp>
      <p:grpSp>
        <p:nvGrpSpPr>
          <p:cNvPr id="502" name="Google Shape;502;p22"/>
          <p:cNvGrpSpPr/>
          <p:nvPr/>
        </p:nvGrpSpPr>
        <p:grpSpPr>
          <a:xfrm>
            <a:off x="4640385" y="1753016"/>
            <a:ext cx="1121700" cy="1082884"/>
            <a:chOff x="1810910" y="3724401"/>
            <a:chExt cx="1121700" cy="1082884"/>
          </a:xfrm>
        </p:grpSpPr>
        <p:pic>
          <p:nvPicPr>
            <p:cNvPr id="503" name="Google Shape;503;p22"/>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2060175" y="3724401"/>
              <a:ext cx="623175" cy="472900"/>
            </a:xfrm>
            <a:prstGeom prst="rect">
              <a:avLst/>
            </a:prstGeom>
            <a:noFill/>
            <a:ln>
              <a:noFill/>
            </a:ln>
          </p:spPr>
        </p:pic>
        <p:pic>
          <p:nvPicPr>
            <p:cNvPr id="504" name="Google Shape;504;p22"/>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1810910" y="4278984"/>
              <a:ext cx="1121700" cy="528301"/>
            </a:xfrm>
            <a:prstGeom prst="rect">
              <a:avLst/>
            </a:prstGeom>
            <a:noFill/>
            <a:ln>
              <a:noFill/>
            </a:ln>
          </p:spPr>
        </p:pic>
      </p:grpSp>
      <p:sp>
        <p:nvSpPr>
          <p:cNvPr id="505" name="Google Shape;505;p22"/>
          <p:cNvSpPr/>
          <p:nvPr/>
        </p:nvSpPr>
        <p:spPr>
          <a:xfrm>
            <a:off x="5924353" y="2105924"/>
            <a:ext cx="191700" cy="159600"/>
          </a:xfrm>
          <a:prstGeom prst="rightArrow">
            <a:avLst>
              <a:gd name="adj1" fmla="val 50000"/>
              <a:gd name="adj2" fmla="val 5000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2"/>
          <p:cNvSpPr/>
          <p:nvPr/>
        </p:nvSpPr>
        <p:spPr>
          <a:xfrm>
            <a:off x="7375774" y="2105924"/>
            <a:ext cx="191700" cy="159600"/>
          </a:xfrm>
          <a:prstGeom prst="rightArrow">
            <a:avLst>
              <a:gd name="adj1" fmla="val 50000"/>
              <a:gd name="adj2" fmla="val 5000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510"/>
        <p:cNvGrpSpPr/>
        <p:nvPr/>
      </p:nvGrpSpPr>
      <p:grpSpPr>
        <a:xfrm>
          <a:off x="0" y="0"/>
          <a:ext cx="0" cy="0"/>
          <a:chOff x="0" y="0"/>
          <a:chExt cx="0" cy="0"/>
        </a:xfrm>
      </p:grpSpPr>
      <p:sp>
        <p:nvSpPr>
          <p:cNvPr id="511" name="Google Shape;511;p23"/>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Project steps</a:t>
            </a:r>
            <a:endParaRPr sz="2800" b="1" i="0" u="none" strike="noStrike" cap="none">
              <a:solidFill>
                <a:srgbClr val="0B5394"/>
              </a:solidFill>
              <a:latin typeface="Nunito"/>
              <a:ea typeface="Nunito"/>
              <a:cs typeface="Nunito"/>
              <a:sym typeface="Nunito"/>
            </a:endParaRPr>
          </a:p>
        </p:txBody>
      </p:sp>
      <p:sp>
        <p:nvSpPr>
          <p:cNvPr id="512" name="Google Shape;512;p23"/>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513" name="Google Shape;51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23</a:t>
            </a:fld>
            <a:endParaRPr/>
          </a:p>
        </p:txBody>
      </p:sp>
      <p:sp>
        <p:nvSpPr>
          <p:cNvPr id="514" name="Google Shape;514;p23"/>
          <p:cNvSpPr txBox="1"/>
          <p:nvPr/>
        </p:nvSpPr>
        <p:spPr>
          <a:xfrm>
            <a:off x="414000" y="1017725"/>
            <a:ext cx="4064100" cy="2986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666666"/>
              </a:buClr>
              <a:buSzPts val="1400"/>
              <a:buFont typeface="Nunito"/>
              <a:buAutoNum type="arabicPeriod"/>
            </a:pPr>
            <a:r>
              <a:rPr lang="it" sz="1400" b="0" i="0" u="none" strike="noStrike" cap="none">
                <a:solidFill>
                  <a:srgbClr val="666666"/>
                </a:solidFill>
                <a:latin typeface="Nunito"/>
                <a:ea typeface="Nunito"/>
                <a:cs typeface="Nunito"/>
                <a:sym typeface="Nunito"/>
              </a:rPr>
              <a:t>Get familiar with egocentric vision and multimodal learning</a:t>
            </a:r>
            <a:endParaRPr sz="1400" b="0" i="0" u="none" strike="noStrike" cap="none">
              <a:solidFill>
                <a:srgbClr val="666666"/>
              </a:solidFill>
              <a:latin typeface="Nunito"/>
              <a:ea typeface="Nunito"/>
              <a:cs typeface="Nunito"/>
              <a:sym typeface="Nunito"/>
            </a:endParaRPr>
          </a:p>
          <a:p>
            <a:pPr marL="457200" marR="0" lvl="0" indent="-317500" algn="l" rtl="0">
              <a:lnSpc>
                <a:spcPct val="100000"/>
              </a:lnSpc>
              <a:spcBef>
                <a:spcPts val="0"/>
              </a:spcBef>
              <a:spcAft>
                <a:spcPts val="0"/>
              </a:spcAft>
              <a:buClr>
                <a:srgbClr val="666666"/>
              </a:buClr>
              <a:buSzPts val="1400"/>
              <a:buFont typeface="Nunito"/>
              <a:buAutoNum type="arabicPeriod"/>
            </a:pPr>
            <a:r>
              <a:rPr lang="it" sz="1400" b="0" i="0" u="none" strike="noStrike" cap="none">
                <a:solidFill>
                  <a:srgbClr val="666666"/>
                </a:solidFill>
                <a:latin typeface="Nunito"/>
                <a:ea typeface="Nunito"/>
                <a:cs typeface="Nunito"/>
                <a:sym typeface="Nunito"/>
              </a:rPr>
              <a:t>Implement common baselines using RGB and optical flow on the EK dataset.</a:t>
            </a:r>
            <a:endParaRPr sz="1400" b="0" i="0" u="none" strike="noStrike" cap="none">
              <a:solidFill>
                <a:srgbClr val="666666"/>
              </a:solidFill>
              <a:latin typeface="Nunito"/>
              <a:ea typeface="Nunito"/>
              <a:cs typeface="Nunito"/>
              <a:sym typeface="Nunito"/>
            </a:endParaRPr>
          </a:p>
          <a:p>
            <a:pPr marL="457200" marR="0" lvl="0" indent="-317500" algn="l" rtl="0">
              <a:lnSpc>
                <a:spcPct val="100000"/>
              </a:lnSpc>
              <a:spcBef>
                <a:spcPts val="0"/>
              </a:spcBef>
              <a:spcAft>
                <a:spcPts val="0"/>
              </a:spcAft>
              <a:buClr>
                <a:srgbClr val="0B5394"/>
              </a:buClr>
              <a:buSzPts val="1400"/>
              <a:buFont typeface="Nunito"/>
              <a:buAutoNum type="arabicPeriod"/>
            </a:pPr>
            <a:r>
              <a:rPr lang="it" sz="1400" b="1" i="0" u="none" strike="noStrike" cap="none">
                <a:solidFill>
                  <a:srgbClr val="0B5394"/>
                </a:solidFill>
                <a:latin typeface="Nunito"/>
                <a:ea typeface="Nunito"/>
                <a:cs typeface="Nunito"/>
                <a:sym typeface="Nunito"/>
              </a:rPr>
              <a:t>Implement one of the following variations:</a:t>
            </a:r>
            <a:endParaRPr sz="1400" b="1" i="0" u="none" strike="noStrike" cap="none">
              <a:solidFill>
                <a:srgbClr val="0B5394"/>
              </a:solidFill>
              <a:latin typeface="Nunito"/>
              <a:ea typeface="Nunito"/>
              <a:cs typeface="Nunito"/>
              <a:sym typeface="Nunito"/>
            </a:endParaRPr>
          </a:p>
          <a:p>
            <a:pPr marL="914400" marR="0" lvl="1" indent="-317500" algn="l" rtl="0">
              <a:lnSpc>
                <a:spcPct val="100000"/>
              </a:lnSpc>
              <a:spcBef>
                <a:spcPts val="0"/>
              </a:spcBef>
              <a:spcAft>
                <a:spcPts val="0"/>
              </a:spcAft>
              <a:buClr>
                <a:srgbClr val="666666"/>
              </a:buClr>
              <a:buSzPts val="1400"/>
              <a:buFont typeface="Nunito"/>
              <a:buAutoNum type="alphaLcPeriod"/>
            </a:pPr>
            <a:r>
              <a:rPr lang="it" sz="1400" b="0" i="0" u="none" strike="noStrike" cap="none">
                <a:solidFill>
                  <a:srgbClr val="666666"/>
                </a:solidFill>
                <a:latin typeface="Nunito"/>
                <a:ea typeface="Nunito"/>
                <a:cs typeface="Nunito"/>
                <a:sym typeface="Nunito"/>
              </a:rPr>
              <a:t>Multimodal training with RGB and EMG on Action-Net.</a:t>
            </a:r>
            <a:endParaRPr sz="1400" b="0" i="0" u="none" strike="noStrike" cap="none">
              <a:solidFill>
                <a:srgbClr val="666666"/>
              </a:solidFill>
              <a:latin typeface="Nunito"/>
              <a:ea typeface="Nunito"/>
              <a:cs typeface="Nunito"/>
              <a:sym typeface="Nunito"/>
            </a:endParaRPr>
          </a:p>
          <a:p>
            <a:pPr marL="914400" marR="0" lvl="1" indent="-317500" algn="l" rtl="0">
              <a:lnSpc>
                <a:spcPct val="100000"/>
              </a:lnSpc>
              <a:spcBef>
                <a:spcPts val="0"/>
              </a:spcBef>
              <a:spcAft>
                <a:spcPts val="0"/>
              </a:spcAft>
              <a:buClr>
                <a:srgbClr val="0B5394"/>
              </a:buClr>
              <a:buSzPts val="1400"/>
              <a:buFont typeface="Nunito"/>
              <a:buAutoNum type="alphaLcPeriod"/>
            </a:pPr>
            <a:r>
              <a:rPr lang="it" sz="1400" b="1" i="0" u="none" strike="noStrike" cap="none">
                <a:solidFill>
                  <a:srgbClr val="0B5394"/>
                </a:solidFill>
                <a:latin typeface="Nunito"/>
                <a:ea typeface="Nunito"/>
                <a:cs typeface="Nunito"/>
                <a:sym typeface="Nunito"/>
              </a:rPr>
              <a:t>A variational autoencoder to translate from RGB to EMG and viceversa. Reconstruct the missing EMG signal on EK-55 and use it to implement a classifier.</a:t>
            </a:r>
            <a:endParaRPr sz="1400" b="1" i="0" u="none" strike="noStrike" cap="none">
              <a:solidFill>
                <a:srgbClr val="0B5394"/>
              </a:solidFill>
              <a:latin typeface="Nunito"/>
              <a:ea typeface="Nunito"/>
              <a:cs typeface="Nunito"/>
              <a:sym typeface="Nunito"/>
            </a:endParaRPr>
          </a:p>
        </p:txBody>
      </p:sp>
      <p:pic>
        <p:nvPicPr>
          <p:cNvPr id="515" name="Google Shape;515;p23"/>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5214950" y="1802538"/>
            <a:ext cx="3209924" cy="1538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19"/>
        <p:cNvGrpSpPr/>
        <p:nvPr/>
      </p:nvGrpSpPr>
      <p:grpSpPr>
        <a:xfrm>
          <a:off x="0" y="0"/>
          <a:ext cx="0" cy="0"/>
          <a:chOff x="0" y="0"/>
          <a:chExt cx="0" cy="0"/>
        </a:xfrm>
      </p:grpSpPr>
      <p:sp>
        <p:nvSpPr>
          <p:cNvPr id="520" name="Google Shape;52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24</a:t>
            </a:fld>
            <a:endParaRPr/>
          </a:p>
        </p:txBody>
      </p:sp>
      <p:sp>
        <p:nvSpPr>
          <p:cNvPr id="521" name="Google Shape;521;p24"/>
          <p:cNvSpPr txBox="1"/>
          <p:nvPr/>
        </p:nvSpPr>
        <p:spPr>
          <a:xfrm>
            <a:off x="1184032" y="1511031"/>
            <a:ext cx="6435969"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it" sz="3200" b="1" i="0" u="none" strike="noStrike" cap="none">
                <a:solidFill>
                  <a:srgbClr val="0B5394"/>
                </a:solidFill>
                <a:latin typeface="Nunito"/>
                <a:ea typeface="Nunito"/>
                <a:cs typeface="Nunito"/>
                <a:sym typeface="Nunito"/>
              </a:rPr>
              <a:t>Project B:</a:t>
            </a:r>
            <a:endParaRPr/>
          </a:p>
          <a:p>
            <a:pPr marL="0" marR="0" lvl="0" indent="0" algn="ctr" rtl="0">
              <a:lnSpc>
                <a:spcPct val="100000"/>
              </a:lnSpc>
              <a:spcBef>
                <a:spcPts val="0"/>
              </a:spcBef>
              <a:spcAft>
                <a:spcPts val="0"/>
              </a:spcAft>
              <a:buClr>
                <a:srgbClr val="000000"/>
              </a:buClr>
              <a:buSzPts val="3200"/>
              <a:buFont typeface="Arial"/>
              <a:buNone/>
            </a:pPr>
            <a:r>
              <a:rPr lang="it" sz="3200" b="1" i="0" u="none" strike="noStrike" cap="none">
                <a:solidFill>
                  <a:srgbClr val="0B5394"/>
                </a:solidFill>
                <a:latin typeface="Nunito"/>
                <a:ea typeface="Nunito"/>
                <a:cs typeface="Nunito"/>
                <a:sym typeface="Nunito"/>
              </a:rPr>
              <a:t>Domain Adaptation</a:t>
            </a:r>
            <a:endParaRPr/>
          </a:p>
          <a:p>
            <a:pPr marL="0" marR="0" lvl="0" indent="0" algn="ctr" rtl="0">
              <a:lnSpc>
                <a:spcPct val="100000"/>
              </a:lnSpc>
              <a:spcBef>
                <a:spcPts val="0"/>
              </a:spcBef>
              <a:spcAft>
                <a:spcPts val="0"/>
              </a:spcAft>
              <a:buClr>
                <a:srgbClr val="000000"/>
              </a:buClr>
              <a:buSzPts val="3200"/>
              <a:buFont typeface="Arial"/>
              <a:buNone/>
            </a:pPr>
            <a:r>
              <a:rPr lang="it" sz="3200" b="1" i="0" u="none" strike="noStrike" cap="none">
                <a:solidFill>
                  <a:srgbClr val="0B5394"/>
                </a:solidFill>
                <a:latin typeface="Nunito"/>
                <a:ea typeface="Nunito"/>
                <a:cs typeface="Nunito"/>
                <a:sym typeface="Nunito"/>
              </a:rPr>
              <a:t>for Action Recognition</a:t>
            </a:r>
            <a:endParaRPr sz="3200" b="1" i="0" u="none" strike="noStrike" cap="none">
              <a:solidFill>
                <a:srgbClr val="0B5394"/>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25"/>
        <p:cNvGrpSpPr/>
        <p:nvPr/>
      </p:nvGrpSpPr>
      <p:grpSpPr>
        <a:xfrm>
          <a:off x="0" y="0"/>
          <a:ext cx="0" cy="0"/>
          <a:chOff x="0" y="0"/>
          <a:chExt cx="0" cy="0"/>
        </a:xfrm>
      </p:grpSpPr>
      <p:sp>
        <p:nvSpPr>
          <p:cNvPr id="526" name="Google Shape;526;p25"/>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2800"/>
              <a:buFont typeface="Arial"/>
              <a:buNone/>
            </a:pPr>
            <a:r>
              <a:rPr lang="it" sz="2800" b="1" i="0" u="none" strike="noStrike" cap="none">
                <a:solidFill>
                  <a:srgbClr val="0B5394"/>
                </a:solidFill>
                <a:latin typeface="Nunito"/>
                <a:ea typeface="Nunito"/>
                <a:cs typeface="Nunito"/>
                <a:sym typeface="Nunito"/>
              </a:rPr>
              <a:t>Bibliography</a:t>
            </a:r>
            <a:endParaRPr sz="2800" b="1" i="0" u="none" strike="noStrike" cap="none">
              <a:solidFill>
                <a:srgbClr val="0B5394"/>
              </a:solidFill>
              <a:latin typeface="Nunito"/>
              <a:ea typeface="Nunito"/>
              <a:cs typeface="Nunito"/>
              <a:sym typeface="Nunito"/>
            </a:endParaRPr>
          </a:p>
        </p:txBody>
      </p:sp>
      <p:sp>
        <p:nvSpPr>
          <p:cNvPr id="527" name="Google Shape;527;p25"/>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528" name="Google Shape;52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25</a:t>
            </a:fld>
            <a:endParaRPr/>
          </a:p>
        </p:txBody>
      </p:sp>
      <p:sp>
        <p:nvSpPr>
          <p:cNvPr id="529" name="Google Shape;529;p25"/>
          <p:cNvSpPr txBox="1"/>
          <p:nvPr/>
        </p:nvSpPr>
        <p:spPr>
          <a:xfrm>
            <a:off x="414000" y="1017725"/>
            <a:ext cx="8058600" cy="369328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[1] Núñez-Marcos, Adrián, Gorka Azkune, and Ignacio Arganda-Carreras. "Egocentric vision-based action recognition: a survey." Neurocomputing 472 (2022): 175-197.</a:t>
            </a:r>
            <a:endParaRPr sz="12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None/>
            </a:pPr>
            <a:endParaRPr sz="12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None/>
            </a:pPr>
            <a:r>
              <a:rPr lang="it" sz="1200" b="0" i="0" u="none" strike="noStrike" cap="none">
                <a:solidFill>
                  <a:srgbClr val="000000"/>
                </a:solidFill>
                <a:latin typeface="Nunito"/>
                <a:ea typeface="Nunito"/>
                <a:cs typeface="Nunito"/>
                <a:sym typeface="Nunito"/>
              </a:rPr>
              <a:t>[2] Damen, D., Doughty, H., Farinella, G. M., Fidler, S., Furnari, A., Kazakos, E., ... &amp; Wray, M. (2018). Scaling egocentric vision: The epic-kitchens dataset. In Proceedings of the European Conference on Computer Vision (ECCV) (pp. 720-736).</a:t>
            </a:r>
            <a:endParaRPr/>
          </a:p>
          <a:p>
            <a:pPr marL="0" marR="0" lvl="0" indent="0" algn="l" rtl="0">
              <a:lnSpc>
                <a:spcPct val="100000"/>
              </a:lnSpc>
              <a:spcBef>
                <a:spcPts val="0"/>
              </a:spcBef>
              <a:spcAft>
                <a:spcPts val="0"/>
              </a:spcAft>
              <a:buNone/>
            </a:pPr>
            <a:endParaRPr sz="12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None/>
            </a:pPr>
            <a:r>
              <a:rPr lang="it" sz="1200" b="0" i="0" u="none" strike="noStrike" cap="none">
                <a:solidFill>
                  <a:srgbClr val="000000"/>
                </a:solidFill>
                <a:latin typeface="Nunito"/>
                <a:ea typeface="Nunito"/>
                <a:cs typeface="Nunito"/>
                <a:sym typeface="Nunito"/>
              </a:rPr>
              <a:t>[3] DelPreto, Joseph, et al. "ActionNet: A Multimodal Dataset for Human Activities Using Wearable Sensors in a Kitchen Environment." Thirty-sixth Conference on Neural Information Processing Systems Datasets and Benchmarks Track.</a:t>
            </a:r>
            <a:endParaRPr sz="12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None/>
            </a:pPr>
            <a:endParaRPr sz="12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[4] Kazakos, Evangelos, et al. "Epic-fusion: Audio-visual temporal binding for egocentric action recognition." Proceedings of the IEEE/CVF International Conference on Computer Vision. 2019.</a:t>
            </a:r>
            <a:endParaRPr sz="12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None/>
            </a:pPr>
            <a:endParaRPr sz="12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[5] Wang, Limin, et al. "Temporal segment networks for action recognition in videos." IEEE transactions on pattern analysis and machine intelligence 41.11 (2018): 2740-2755.</a:t>
            </a:r>
            <a:endParaRPr sz="12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None/>
            </a:pPr>
            <a:endParaRPr sz="12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200"/>
              <a:buFont typeface="Arial"/>
              <a:buNone/>
            </a:pPr>
            <a:r>
              <a:rPr lang="it" sz="1200" b="0" i="0" u="none" strike="noStrike" cap="none">
                <a:solidFill>
                  <a:srgbClr val="000000"/>
                </a:solidFill>
                <a:latin typeface="Nunito"/>
                <a:ea typeface="Nunito"/>
                <a:cs typeface="Nunito"/>
                <a:sym typeface="Nunito"/>
              </a:rPr>
              <a:t>[6] Zhou, Bolei, et al. "Temporal relational reasoning in videos." Proceedings of the European conference on computer vision (ECCV). 2018.</a:t>
            </a:r>
            <a:endParaRPr sz="1200" b="0" i="0" u="none" strike="noStrike" cap="none">
              <a:solidFill>
                <a:srgbClr val="000000"/>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33"/>
        <p:cNvGrpSpPr/>
        <p:nvPr/>
      </p:nvGrpSpPr>
      <p:grpSpPr>
        <a:xfrm>
          <a:off x="0" y="0"/>
          <a:ext cx="0" cy="0"/>
          <a:chOff x="0" y="0"/>
          <a:chExt cx="0" cy="0"/>
        </a:xfrm>
      </p:grpSpPr>
      <p:pic>
        <p:nvPicPr>
          <p:cNvPr id="534" name="Google Shape;534;p26"/>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260619" y="233225"/>
            <a:ext cx="1029525" cy="921125"/>
          </a:xfrm>
          <a:prstGeom prst="rect">
            <a:avLst/>
          </a:prstGeom>
          <a:noFill/>
          <a:ln>
            <a:noFill/>
          </a:ln>
        </p:spPr>
      </p:pic>
      <p:sp>
        <p:nvSpPr>
          <p:cNvPr id="535" name="Google Shape;535;p26"/>
          <p:cNvSpPr txBox="1"/>
          <p:nvPr/>
        </p:nvSpPr>
        <p:spPr>
          <a:xfrm>
            <a:off x="2623650" y="401288"/>
            <a:ext cx="5804700" cy="7542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it" sz="1800" b="1" i="0" u="none" strike="noStrike" cap="none">
                <a:solidFill>
                  <a:srgbClr val="0B5394"/>
                </a:solidFill>
                <a:latin typeface="Nunito"/>
                <a:ea typeface="Nunito"/>
                <a:cs typeface="Nunito"/>
                <a:sym typeface="Nunito"/>
              </a:rPr>
              <a:t>Multimodal Egocentric Action Recognition</a:t>
            </a:r>
            <a:endParaRPr sz="1800" b="1" i="0" u="none" strike="noStrike" cap="none">
              <a:solidFill>
                <a:srgbClr val="0B5394"/>
              </a:solidFill>
              <a:latin typeface="Nunito"/>
              <a:ea typeface="Nunito"/>
              <a:cs typeface="Nunito"/>
              <a:sym typeface="Nunito"/>
            </a:endParaRPr>
          </a:p>
          <a:p>
            <a:pPr marL="0" marR="0" lvl="0" indent="0" algn="ctr" rtl="0">
              <a:lnSpc>
                <a:spcPct val="150000"/>
              </a:lnSpc>
              <a:spcBef>
                <a:spcPts val="0"/>
              </a:spcBef>
              <a:spcAft>
                <a:spcPts val="0"/>
              </a:spcAft>
              <a:buClr>
                <a:srgbClr val="000000"/>
              </a:buClr>
              <a:buSzPts val="1000"/>
              <a:buFont typeface="Arial"/>
              <a:buNone/>
            </a:pPr>
            <a:r>
              <a:rPr lang="it" sz="1000" b="1" i="0" u="none" strike="noStrike" cap="none">
                <a:solidFill>
                  <a:schemeClr val="dk2"/>
                </a:solidFill>
                <a:latin typeface="Nunito"/>
                <a:ea typeface="Nunito"/>
                <a:cs typeface="Nunito"/>
                <a:sym typeface="Nunito"/>
              </a:rPr>
              <a:t>Teaching Assistant</a:t>
            </a:r>
            <a:r>
              <a:rPr lang="it" sz="1000" b="0" i="0" u="none" strike="noStrike" cap="none">
                <a:solidFill>
                  <a:schemeClr val="dk2"/>
                </a:solidFill>
                <a:latin typeface="Nunito"/>
                <a:ea typeface="Nunito"/>
                <a:cs typeface="Nunito"/>
                <a:sym typeface="Nunito"/>
              </a:rPr>
              <a:t>: Simone Alberto Peirone (</a:t>
            </a:r>
            <a:r>
              <a:rPr lang="it" sz="1000" b="0" i="0" u="sng" strike="noStrike" cap="none">
                <a:solidFill>
                  <a:schemeClr val="accent5"/>
                </a:solidFill>
                <a:latin typeface="Nunito"/>
                <a:ea typeface="Nunito"/>
                <a:cs typeface="Nunito"/>
                <a:sym typeface="Nunito"/>
                <a:hlinkClick r:id="rId4">
                  <a:extLst>
                    <a:ext uri="{A12FA001-AC4F-418D-AE19-62706E023703}">
                      <ahyp:hlinkClr xmlns:ahyp="http://schemas.microsoft.com/office/drawing/2018/hyperlinkcolor" val="tx"/>
                    </a:ext>
                  </a:extLst>
                </a:hlinkClick>
              </a:rPr>
              <a:t>simone.peirone@polito.it</a:t>
            </a:r>
            <a:r>
              <a:rPr lang="it" sz="1000" b="0" i="0" u="none" strike="noStrike" cap="none">
                <a:solidFill>
                  <a:schemeClr val="dk2"/>
                </a:solidFill>
                <a:latin typeface="Nunito"/>
                <a:ea typeface="Nunito"/>
                <a:cs typeface="Nunito"/>
                <a:sym typeface="Nunito"/>
              </a:rPr>
              <a:t>)</a:t>
            </a:r>
            <a:endParaRPr sz="1400" b="1" i="0" u="none" strike="noStrike" cap="none">
              <a:solidFill>
                <a:srgbClr val="0B5394"/>
              </a:solidFill>
              <a:latin typeface="Nunito"/>
              <a:ea typeface="Nunito"/>
              <a:cs typeface="Nunito"/>
              <a:sym typeface="Nunito"/>
            </a:endParaRPr>
          </a:p>
        </p:txBody>
      </p:sp>
      <p:pic>
        <p:nvPicPr>
          <p:cNvPr id="536" name="Google Shape;536;p26"/>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6738275" y="1407925"/>
            <a:ext cx="1734026" cy="2755602"/>
          </a:xfrm>
          <a:prstGeom prst="rect">
            <a:avLst/>
          </a:prstGeom>
          <a:noFill/>
          <a:ln>
            <a:noFill/>
          </a:ln>
        </p:spPr>
      </p:pic>
      <p:sp>
        <p:nvSpPr>
          <p:cNvPr id="537" name="Google Shape;537;p26"/>
          <p:cNvSpPr txBox="1"/>
          <p:nvPr/>
        </p:nvSpPr>
        <p:spPr>
          <a:xfrm>
            <a:off x="260625" y="2540725"/>
            <a:ext cx="5916600" cy="2106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t" sz="1100" b="1" i="0" u="none" strike="noStrike" cap="none">
                <a:solidFill>
                  <a:srgbClr val="0B5394"/>
                </a:solidFill>
                <a:latin typeface="Nunito"/>
                <a:ea typeface="Nunito"/>
                <a:cs typeface="Nunito"/>
                <a:sym typeface="Nunito"/>
              </a:rPr>
              <a:t>The project is organized in the following steps:</a:t>
            </a:r>
            <a:endParaRPr sz="1100" b="1" i="0" u="none" strike="noStrike" cap="none">
              <a:solidFill>
                <a:srgbClr val="0B5394"/>
              </a:solidFill>
              <a:latin typeface="Nunito"/>
              <a:ea typeface="Nunito"/>
              <a:cs typeface="Nunito"/>
              <a:sym typeface="Nunito"/>
            </a:endParaRPr>
          </a:p>
          <a:p>
            <a:pPr marL="457200" marR="0" lvl="0" indent="-298450" algn="l" rtl="0">
              <a:lnSpc>
                <a:spcPct val="115000"/>
              </a:lnSpc>
              <a:spcBef>
                <a:spcPts val="0"/>
              </a:spcBef>
              <a:spcAft>
                <a:spcPts val="0"/>
              </a:spcAft>
              <a:buClr>
                <a:schemeClr val="dk1"/>
              </a:buClr>
              <a:buSzPts val="1100"/>
              <a:buFont typeface="Nunito"/>
              <a:buAutoNum type="arabicPeriod"/>
            </a:pPr>
            <a:r>
              <a:rPr lang="it" sz="1100" b="0" i="0" u="none" strike="noStrike" cap="none">
                <a:solidFill>
                  <a:schemeClr val="dk1"/>
                </a:solidFill>
                <a:latin typeface="Nunito"/>
                <a:ea typeface="Nunito"/>
                <a:cs typeface="Nunito"/>
                <a:sym typeface="Nunito"/>
              </a:rPr>
              <a:t>Get familiar with egocentric vision and multimodal learning, the task of egocentric action recognition and the most common datasets in the field.</a:t>
            </a:r>
            <a:endParaRPr sz="1100" b="0" i="0" u="none" strike="noStrike" cap="none">
              <a:solidFill>
                <a:schemeClr val="dk1"/>
              </a:solidFill>
              <a:latin typeface="Nunito"/>
              <a:ea typeface="Nunito"/>
              <a:cs typeface="Nunito"/>
              <a:sym typeface="Nunito"/>
            </a:endParaRPr>
          </a:p>
          <a:p>
            <a:pPr marL="457200" marR="0" lvl="0" indent="-298450" algn="l" rtl="0">
              <a:lnSpc>
                <a:spcPct val="115000"/>
              </a:lnSpc>
              <a:spcBef>
                <a:spcPts val="0"/>
              </a:spcBef>
              <a:spcAft>
                <a:spcPts val="0"/>
              </a:spcAft>
              <a:buClr>
                <a:schemeClr val="dk1"/>
              </a:buClr>
              <a:buSzPts val="1100"/>
              <a:buFont typeface="Nunito"/>
              <a:buAutoNum type="arabicPeriod"/>
            </a:pPr>
            <a:r>
              <a:rPr lang="it" sz="1100" b="0" i="0" u="none" strike="noStrike" cap="none">
                <a:solidFill>
                  <a:schemeClr val="dk1"/>
                </a:solidFill>
                <a:latin typeface="Nunito"/>
                <a:ea typeface="Nunito"/>
                <a:cs typeface="Nunito"/>
                <a:sym typeface="Nunito"/>
              </a:rPr>
              <a:t>Implement EAR models using RGB and optical flow on the EPIC-KITCHENS dataset.</a:t>
            </a:r>
            <a:endParaRPr sz="1100" b="0" i="0" u="none" strike="noStrike" cap="none">
              <a:solidFill>
                <a:schemeClr val="dk1"/>
              </a:solidFill>
              <a:latin typeface="Nunito"/>
              <a:ea typeface="Nunito"/>
              <a:cs typeface="Nunito"/>
              <a:sym typeface="Nunito"/>
            </a:endParaRPr>
          </a:p>
          <a:p>
            <a:pPr marL="457200" marR="0" lvl="0" indent="-298450" algn="l" rtl="0">
              <a:lnSpc>
                <a:spcPct val="115000"/>
              </a:lnSpc>
              <a:spcBef>
                <a:spcPts val="0"/>
              </a:spcBef>
              <a:spcAft>
                <a:spcPts val="0"/>
              </a:spcAft>
              <a:buClr>
                <a:srgbClr val="000000"/>
              </a:buClr>
              <a:buSzPts val="1100"/>
              <a:buFont typeface="Nunito"/>
              <a:buAutoNum type="arabicPeriod"/>
            </a:pPr>
            <a:r>
              <a:rPr lang="it" sz="1100" b="0" i="0" u="none" strike="noStrike" cap="none">
                <a:solidFill>
                  <a:srgbClr val="000000"/>
                </a:solidFill>
                <a:latin typeface="Nunito"/>
                <a:ea typeface="Nunito"/>
                <a:cs typeface="Nunito"/>
                <a:sym typeface="Nunito"/>
              </a:rPr>
              <a:t>Implement one of the following variations:</a:t>
            </a:r>
            <a:endParaRPr sz="1100" b="0" i="0" u="none" strike="noStrike" cap="none">
              <a:solidFill>
                <a:srgbClr val="000000"/>
              </a:solidFill>
              <a:latin typeface="Nunito"/>
              <a:ea typeface="Nunito"/>
              <a:cs typeface="Nunito"/>
              <a:sym typeface="Nunito"/>
            </a:endParaRPr>
          </a:p>
          <a:p>
            <a:pPr marL="914400" marR="0" lvl="1" indent="-298450" algn="l" rtl="0">
              <a:lnSpc>
                <a:spcPct val="115000"/>
              </a:lnSpc>
              <a:spcBef>
                <a:spcPts val="0"/>
              </a:spcBef>
              <a:spcAft>
                <a:spcPts val="0"/>
              </a:spcAft>
              <a:buClr>
                <a:srgbClr val="000000"/>
              </a:buClr>
              <a:buSzPts val="1100"/>
              <a:buFont typeface="Nunito"/>
              <a:buAutoNum type="alphaLcPeriod"/>
            </a:pPr>
            <a:r>
              <a:rPr lang="it" sz="1100" b="1" i="0" u="none" strike="noStrike" cap="none">
                <a:solidFill>
                  <a:srgbClr val="0B5394"/>
                </a:solidFill>
                <a:latin typeface="Nunito"/>
                <a:ea typeface="Nunito"/>
                <a:cs typeface="Nunito"/>
                <a:sym typeface="Nunito"/>
              </a:rPr>
              <a:t>Train a multimodal model</a:t>
            </a:r>
            <a:r>
              <a:rPr lang="it" sz="1100" b="0" i="0" u="none" strike="noStrike" cap="none">
                <a:solidFill>
                  <a:srgbClr val="000000"/>
                </a:solidFill>
                <a:latin typeface="Nunito"/>
                <a:ea typeface="Nunito"/>
                <a:cs typeface="Nunito"/>
                <a:sym typeface="Nunito"/>
              </a:rPr>
              <a:t> on the Action-Net [1] dataset using RGB frames and EMG signals measuring the wearer's muscle activity.</a:t>
            </a:r>
            <a:endParaRPr sz="1100" b="0" i="0" u="none" strike="noStrike" cap="none">
              <a:solidFill>
                <a:srgbClr val="000000"/>
              </a:solidFill>
              <a:latin typeface="Nunito"/>
              <a:ea typeface="Nunito"/>
              <a:cs typeface="Nunito"/>
              <a:sym typeface="Nunito"/>
            </a:endParaRPr>
          </a:p>
          <a:p>
            <a:pPr marL="914400" marR="0" lvl="1" indent="-298450" algn="l" rtl="0">
              <a:lnSpc>
                <a:spcPct val="115000"/>
              </a:lnSpc>
              <a:spcBef>
                <a:spcPts val="0"/>
              </a:spcBef>
              <a:spcAft>
                <a:spcPts val="0"/>
              </a:spcAft>
              <a:buClr>
                <a:srgbClr val="000000"/>
              </a:buClr>
              <a:buSzPts val="1100"/>
              <a:buFont typeface="Nunito"/>
              <a:buAutoNum type="alphaLcPeriod"/>
            </a:pPr>
            <a:r>
              <a:rPr lang="it" sz="1100" b="1" i="0" u="none" strike="noStrike" cap="none">
                <a:solidFill>
                  <a:srgbClr val="0B5394"/>
                </a:solidFill>
                <a:latin typeface="Nunito"/>
                <a:ea typeface="Nunito"/>
                <a:cs typeface="Nunito"/>
                <a:sym typeface="Nunito"/>
              </a:rPr>
              <a:t>Train a variational autoencoder</a:t>
            </a:r>
            <a:r>
              <a:rPr lang="it" sz="1100" b="0" i="0" u="none" strike="noStrike" cap="none">
                <a:solidFill>
                  <a:srgbClr val="000000"/>
                </a:solidFill>
                <a:latin typeface="Nunito"/>
                <a:ea typeface="Nunito"/>
                <a:cs typeface="Nunito"/>
                <a:sym typeface="Nunito"/>
              </a:rPr>
              <a:t> </a:t>
            </a:r>
            <a:r>
              <a:rPr lang="it" sz="1100" b="0" i="0" u="none" strike="noStrike" cap="none">
                <a:solidFill>
                  <a:schemeClr val="dk1"/>
                </a:solidFill>
                <a:latin typeface="Nunito"/>
                <a:ea typeface="Nunito"/>
                <a:cs typeface="Nunito"/>
                <a:sym typeface="Nunito"/>
              </a:rPr>
              <a:t>on the Action-Net dataset </a:t>
            </a:r>
            <a:r>
              <a:rPr lang="it" sz="1100" b="0" i="0" u="none" strike="noStrike" cap="none">
                <a:solidFill>
                  <a:srgbClr val="000000"/>
                </a:solidFill>
                <a:latin typeface="Nunito"/>
                <a:ea typeface="Nunito"/>
                <a:cs typeface="Nunito"/>
                <a:sym typeface="Nunito"/>
              </a:rPr>
              <a:t>to translate from RGB to EMG and viceversa. Reconstruct the missing EMG signal on EPIC-KITCHENS [2] and use it to implement a classifier.</a:t>
            </a:r>
            <a:endParaRPr sz="1100" b="0" i="0" u="none" strike="noStrike" cap="none">
              <a:solidFill>
                <a:srgbClr val="000000"/>
              </a:solidFill>
              <a:latin typeface="Nunito"/>
              <a:ea typeface="Nunito"/>
              <a:cs typeface="Nunito"/>
              <a:sym typeface="Nunito"/>
            </a:endParaRPr>
          </a:p>
        </p:txBody>
      </p:sp>
      <p:sp>
        <p:nvSpPr>
          <p:cNvPr id="538" name="Google Shape;538;p26"/>
          <p:cNvSpPr txBox="1"/>
          <p:nvPr/>
        </p:nvSpPr>
        <p:spPr>
          <a:xfrm>
            <a:off x="260625" y="1407925"/>
            <a:ext cx="6055800" cy="1132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t" sz="1100" b="0" i="0" u="none" strike="noStrike" cap="none">
                <a:solidFill>
                  <a:srgbClr val="000000"/>
                </a:solidFill>
                <a:latin typeface="Nunito"/>
                <a:ea typeface="Nunito"/>
                <a:cs typeface="Nunito"/>
                <a:sym typeface="Nunito"/>
              </a:rPr>
              <a:t>The objective of this project is to explore multimodal </a:t>
            </a:r>
            <a:r>
              <a:rPr lang="it" sz="1100" b="1" i="0" u="none" strike="noStrike" cap="none">
                <a:solidFill>
                  <a:srgbClr val="0B5394"/>
                </a:solidFill>
                <a:latin typeface="Nunito"/>
                <a:ea typeface="Nunito"/>
                <a:cs typeface="Nunito"/>
                <a:sym typeface="Nunito"/>
              </a:rPr>
              <a:t>Egocentric Action Recognition</a:t>
            </a:r>
            <a:r>
              <a:rPr lang="it" sz="1100" b="0" i="0" u="none" strike="noStrike" cap="none">
                <a:solidFill>
                  <a:srgbClr val="000000"/>
                </a:solidFill>
                <a:latin typeface="Nunito"/>
                <a:ea typeface="Nunito"/>
                <a:cs typeface="Nunito"/>
                <a:sym typeface="Nunito"/>
              </a:rPr>
              <a:t> </a:t>
            </a:r>
            <a:r>
              <a:rPr lang="it" sz="1100" b="1" i="0" u="none" strike="noStrike" cap="none">
                <a:solidFill>
                  <a:srgbClr val="0B5394"/>
                </a:solidFill>
                <a:latin typeface="Nunito"/>
                <a:ea typeface="Nunito"/>
                <a:cs typeface="Nunito"/>
                <a:sym typeface="Nunito"/>
              </a:rPr>
              <a:t>(EAR)</a:t>
            </a:r>
            <a:r>
              <a:rPr lang="it" sz="1100" b="0" i="0" u="none" strike="noStrike" cap="none">
                <a:solidFill>
                  <a:srgbClr val="000000"/>
                </a:solidFill>
                <a:latin typeface="Nunito"/>
                <a:ea typeface="Nunito"/>
                <a:cs typeface="Nunito"/>
                <a:sym typeface="Nunito"/>
              </a:rPr>
              <a:t>, starting from traditional approaches based on RGB, optical flow and audio and moving towards new modalities enabled by wearable sensors. The student should understand typical approaches used in egocentric vision and how multiple modalities can be combined together to perform action recognition or to compensate for the absence of other modalities.</a:t>
            </a:r>
            <a:endParaRPr sz="1100" b="0" i="0" u="none" strike="noStrike" cap="none">
              <a:solidFill>
                <a:srgbClr val="000000"/>
              </a:solidFill>
              <a:latin typeface="Nunito"/>
              <a:ea typeface="Nunito"/>
              <a:cs typeface="Nunito"/>
              <a:sym typeface="Nunito"/>
            </a:endParaRPr>
          </a:p>
        </p:txBody>
      </p:sp>
      <p:sp>
        <p:nvSpPr>
          <p:cNvPr id="539" name="Google Shape;539;p26"/>
          <p:cNvSpPr txBox="1"/>
          <p:nvPr/>
        </p:nvSpPr>
        <p:spPr>
          <a:xfrm>
            <a:off x="311700" y="4788050"/>
            <a:ext cx="8160600" cy="252000"/>
          </a:xfrm>
          <a:prstGeom prst="rect">
            <a:avLst/>
          </a:prstGeom>
          <a:noFill/>
          <a:ln>
            <a:noFill/>
          </a:ln>
        </p:spPr>
        <p:txBody>
          <a:bodyPr spcFirstLastPara="1" wrap="square" lIns="91425" tIns="18000" rIns="91425" bIns="180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t" sz="700" b="0" i="0" u="none" strike="noStrike" cap="none">
                <a:solidFill>
                  <a:srgbClr val="434343"/>
                </a:solidFill>
                <a:latin typeface="Nunito"/>
                <a:ea typeface="Nunito"/>
                <a:cs typeface="Nunito"/>
                <a:sym typeface="Nunito"/>
              </a:rPr>
              <a:t>[1] DelPreto, Joseph, et al. "ActionNet: A Multimodal Dataset for Human Activities Using Wearable Sensors in a Kitchen Environment." NeurIPS22  </a:t>
            </a:r>
            <a:endParaRPr sz="700" b="0" i="0" u="none" strike="noStrike" cap="none">
              <a:solidFill>
                <a:srgbClr val="434343"/>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100"/>
              <a:buFont typeface="Arial"/>
              <a:buNone/>
            </a:pPr>
            <a:r>
              <a:rPr lang="it" sz="700" b="0" i="0" u="none" strike="noStrike" cap="none">
                <a:solidFill>
                  <a:srgbClr val="434343"/>
                </a:solidFill>
                <a:latin typeface="Nunito"/>
                <a:ea typeface="Nunito"/>
                <a:cs typeface="Nunito"/>
                <a:sym typeface="Nunito"/>
              </a:rPr>
              <a:t>[2] Damen, Dima, et al. "Scaling egocentric vision: The epic-kitchens dataset." ECCV 2018.</a:t>
            </a:r>
            <a:endParaRPr sz="700" b="0" i="0" u="none" strike="noStrike" cap="none">
              <a:solidFill>
                <a:srgbClr val="434343"/>
              </a:solidFill>
              <a:latin typeface="Nunito"/>
              <a:ea typeface="Nunito"/>
              <a:cs typeface="Nunito"/>
              <a:sym typeface="Nunito"/>
            </a:endParaRPr>
          </a:p>
        </p:txBody>
      </p:sp>
      <p:sp>
        <p:nvSpPr>
          <p:cNvPr id="540" name="Google Shape;540;p26"/>
          <p:cNvSpPr txBox="1"/>
          <p:nvPr/>
        </p:nvSpPr>
        <p:spPr>
          <a:xfrm>
            <a:off x="6543138" y="4415950"/>
            <a:ext cx="21243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it" sz="1200" b="0" i="0" u="sng" strike="noStrike" cap="none">
                <a:solidFill>
                  <a:schemeClr val="hlink"/>
                </a:solidFill>
                <a:latin typeface="Nunito"/>
                <a:ea typeface="Nunito"/>
                <a:cs typeface="Nunito"/>
                <a:sym typeface="Nunito"/>
                <a:hlinkClick r:id="rId6"/>
              </a:rPr>
              <a:t>Link to project details</a:t>
            </a:r>
            <a:endParaRPr sz="1200" b="0" i="0" u="none" strike="noStrike" cap="none">
              <a:solidFill>
                <a:srgbClr val="000000"/>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3"/>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85000" lnSpcReduction="10000"/>
          </a:bodyPr>
          <a:lstStyle/>
          <a:p>
            <a:pPr marL="0" marR="0" lvl="0" indent="0" algn="l" rtl="0">
              <a:lnSpc>
                <a:spcPct val="100000"/>
              </a:lnSpc>
              <a:spcBef>
                <a:spcPts val="0"/>
              </a:spcBef>
              <a:spcAft>
                <a:spcPts val="0"/>
              </a:spcAft>
              <a:buNone/>
            </a:pPr>
            <a:r>
              <a:rPr lang="it" sz="2800" b="1">
                <a:solidFill>
                  <a:srgbClr val="0B5394"/>
                </a:solidFill>
                <a:latin typeface="Nunito"/>
                <a:ea typeface="Nunito"/>
                <a:cs typeface="Nunito"/>
                <a:sym typeface="Nunito"/>
              </a:rPr>
              <a:t>A) </a:t>
            </a:r>
            <a:r>
              <a:rPr lang="it" sz="2800" b="1" i="0" u="none" strike="noStrike" cap="none">
                <a:solidFill>
                  <a:srgbClr val="0B5394"/>
                </a:solidFill>
                <a:latin typeface="Nunito"/>
                <a:ea typeface="Nunito"/>
                <a:cs typeface="Nunito"/>
                <a:sym typeface="Nunito"/>
              </a:rPr>
              <a:t>Domain Adaptation for Egocentric Action Recognition</a:t>
            </a:r>
            <a:endParaRPr sz="1400" b="1" i="0" u="none" strike="noStrike" cap="none">
              <a:solidFill>
                <a:srgbClr val="0B5394"/>
              </a:solidFill>
              <a:latin typeface="Nunito"/>
              <a:ea typeface="Nunito"/>
              <a:cs typeface="Nunito"/>
              <a:sym typeface="Nunito"/>
            </a:endParaRPr>
          </a:p>
        </p:txBody>
      </p:sp>
      <p:sp>
        <p:nvSpPr>
          <p:cNvPr id="86" name="Google Shape;86;p3"/>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87" name="Google Shape;8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3</a:t>
            </a:fld>
            <a:endParaRPr/>
          </a:p>
        </p:txBody>
      </p:sp>
      <p:sp>
        <p:nvSpPr>
          <p:cNvPr id="88" name="Google Shape;88;p3"/>
          <p:cNvSpPr txBox="1"/>
          <p:nvPr/>
        </p:nvSpPr>
        <p:spPr>
          <a:xfrm>
            <a:off x="801252" y="1216659"/>
            <a:ext cx="2810395"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1" i="1" u="none" strike="noStrike" cap="none">
                <a:solidFill>
                  <a:srgbClr val="000000"/>
                </a:solidFill>
                <a:latin typeface="Nunito"/>
                <a:ea typeface="Nunito"/>
                <a:cs typeface="Nunito"/>
                <a:sym typeface="Nunito"/>
              </a:rPr>
              <a:t>View-point Shift</a:t>
            </a:r>
            <a:endParaRPr sz="1400" b="1" i="1" u="none" strike="noStrike" cap="none">
              <a:solidFill>
                <a:srgbClr val="000000"/>
              </a:solidFill>
              <a:latin typeface="Nunito"/>
              <a:ea typeface="Nunito"/>
              <a:cs typeface="Nunito"/>
              <a:sym typeface="Nunito"/>
            </a:endParaRPr>
          </a:p>
        </p:txBody>
      </p:sp>
      <p:sp>
        <p:nvSpPr>
          <p:cNvPr id="89" name="Google Shape;89;p3"/>
          <p:cNvSpPr txBox="1"/>
          <p:nvPr/>
        </p:nvSpPr>
        <p:spPr>
          <a:xfrm>
            <a:off x="5258052" y="1216659"/>
            <a:ext cx="2466119"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1" i="1" u="none" strike="noStrike" cap="none">
                <a:solidFill>
                  <a:srgbClr val="000000"/>
                </a:solidFill>
                <a:latin typeface="Nunito"/>
                <a:ea typeface="Nunito"/>
                <a:cs typeface="Nunito"/>
                <a:sym typeface="Nunito"/>
              </a:rPr>
              <a:t>Actor Shift</a:t>
            </a:r>
            <a:endParaRPr sz="1400" b="1" i="1" u="none" strike="noStrike" cap="none">
              <a:solidFill>
                <a:srgbClr val="000000"/>
              </a:solidFill>
              <a:latin typeface="Nunito"/>
              <a:ea typeface="Nunito"/>
              <a:cs typeface="Nunito"/>
              <a:sym typeface="Nunito"/>
            </a:endParaRPr>
          </a:p>
        </p:txBody>
      </p:sp>
      <p:pic>
        <p:nvPicPr>
          <p:cNvPr id="90" name="Google Shape;90;p3"/>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800550" y="3307971"/>
            <a:ext cx="2812574" cy="1339325"/>
          </a:xfrm>
          <a:prstGeom prst="rect">
            <a:avLst/>
          </a:prstGeom>
          <a:noFill/>
          <a:ln>
            <a:noFill/>
          </a:ln>
        </p:spPr>
      </p:pic>
      <p:sp>
        <p:nvSpPr>
          <p:cNvPr id="91" name="Google Shape;91;p3"/>
          <p:cNvSpPr/>
          <p:nvPr/>
        </p:nvSpPr>
        <p:spPr>
          <a:xfrm>
            <a:off x="1443450" y="1667427"/>
            <a:ext cx="1526776" cy="15267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92;p3"/>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5259500" y="1752967"/>
            <a:ext cx="2483000" cy="1403450"/>
          </a:xfrm>
          <a:prstGeom prst="rect">
            <a:avLst/>
          </a:prstGeom>
          <a:noFill/>
          <a:ln>
            <a:noFill/>
          </a:ln>
        </p:spPr>
      </p:pic>
      <p:pic>
        <p:nvPicPr>
          <p:cNvPr id="93" name="Google Shape;93;p3"/>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5259500" y="3329153"/>
            <a:ext cx="2483001" cy="1206593"/>
          </a:xfrm>
          <a:prstGeom prst="rect">
            <a:avLst/>
          </a:prstGeom>
          <a:noFill/>
          <a:ln>
            <a:noFill/>
          </a:ln>
        </p:spPr>
      </p:pic>
      <p:pic>
        <p:nvPicPr>
          <p:cNvPr id="94" name="Google Shape;94;p3" descr="5 High Paying Career Choices Nigerian Parents Dislike - Page 5 of 5 -  Kuulpeeps - Ghana Campus News and Lifestyle Site by Students"/>
          <p:cNvPicPr preferRelativeResize="0"/>
          <p:nvPr/>
        </p:nvPicPr>
        <p:blipFill rotWithShape="1">
          <a:blip r:embed="rId6" cstate="email">
            <a:alphaModFix/>
            <a:extLst>
              <a:ext uri="{28A0092B-C50C-407E-A947-70E740481C1C}">
                <a14:useLocalDpi xmlns:a14="http://schemas.microsoft.com/office/drawing/2010/main" val="0"/>
              </a:ext>
            </a:extLst>
          </a:blip>
          <a:srcRect t="7685"/>
          <a:stretch/>
        </p:blipFill>
        <p:spPr>
          <a:xfrm>
            <a:off x="1300289" y="1593941"/>
            <a:ext cx="1813096" cy="1673748"/>
          </a:xfrm>
          <a:prstGeom prst="rect">
            <a:avLst/>
          </a:prstGeom>
          <a:noFill/>
          <a:ln>
            <a:noFill/>
          </a:ln>
        </p:spPr>
      </p:pic>
      <p:pic>
        <p:nvPicPr>
          <p:cNvPr id="95" name="Google Shape;95;p3"/>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3974449" y="1214121"/>
            <a:ext cx="481800" cy="102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4"/>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85000" lnSpcReduction="10000"/>
          </a:bodyPr>
          <a:lstStyle/>
          <a:p>
            <a:pPr marL="0" marR="0" lvl="0" indent="0" algn="l" rtl="0">
              <a:lnSpc>
                <a:spcPct val="100000"/>
              </a:lnSpc>
              <a:spcBef>
                <a:spcPts val="0"/>
              </a:spcBef>
              <a:spcAft>
                <a:spcPts val="0"/>
              </a:spcAft>
              <a:buClr>
                <a:srgbClr val="000000"/>
              </a:buClr>
              <a:buSzPct val="100000"/>
              <a:buFont typeface="Arial"/>
              <a:buNone/>
            </a:pPr>
            <a:r>
              <a:rPr lang="it" sz="2800" b="1">
                <a:solidFill>
                  <a:srgbClr val="0B5394"/>
                </a:solidFill>
                <a:latin typeface="Nunito"/>
                <a:ea typeface="Nunito"/>
                <a:cs typeface="Nunito"/>
                <a:sym typeface="Nunito"/>
              </a:rPr>
              <a:t>A) </a:t>
            </a:r>
            <a:r>
              <a:rPr lang="it" sz="2800" b="1" i="0" u="none" strike="noStrike" cap="none">
                <a:solidFill>
                  <a:srgbClr val="0B5394"/>
                </a:solidFill>
                <a:latin typeface="Nunito"/>
                <a:ea typeface="Nunito"/>
                <a:cs typeface="Nunito"/>
                <a:sym typeface="Nunito"/>
              </a:rPr>
              <a:t>Domain Adaptation for Egocentric Action Recognition</a:t>
            </a:r>
            <a:endParaRPr sz="2800" b="1" i="0" u="none" strike="noStrike" cap="none">
              <a:solidFill>
                <a:srgbClr val="0B5394"/>
              </a:solidFill>
              <a:latin typeface="Nunito"/>
              <a:ea typeface="Nunito"/>
              <a:cs typeface="Nunito"/>
              <a:sym typeface="Nunito"/>
            </a:endParaRPr>
          </a:p>
        </p:txBody>
      </p:sp>
      <p:sp>
        <p:nvSpPr>
          <p:cNvPr id="101" name="Google Shape;101;p4"/>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102" name="Google Shape;102;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4</a:t>
            </a:fld>
            <a:endParaRPr/>
          </a:p>
        </p:txBody>
      </p:sp>
      <p:pic>
        <p:nvPicPr>
          <p:cNvPr id="103" name="Google Shape;103;p4"/>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6425846" y="4370482"/>
            <a:ext cx="1737850" cy="489535"/>
          </a:xfrm>
          <a:prstGeom prst="rect">
            <a:avLst/>
          </a:prstGeom>
          <a:noFill/>
          <a:ln>
            <a:noFill/>
          </a:ln>
        </p:spPr>
      </p:pic>
      <p:pic>
        <p:nvPicPr>
          <p:cNvPr id="104" name="Google Shape;104;p4" descr="Immagine che contiene interni, parete, elettrodomestici, apparecchio&#10;&#10;Descrizione generata automaticamente"/>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5996426" y="1602079"/>
            <a:ext cx="2478809" cy="2738395"/>
          </a:xfrm>
          <a:prstGeom prst="rect">
            <a:avLst/>
          </a:prstGeom>
          <a:noFill/>
          <a:ln>
            <a:noFill/>
          </a:ln>
        </p:spPr>
      </p:pic>
      <p:grpSp>
        <p:nvGrpSpPr>
          <p:cNvPr id="105" name="Google Shape;105;p4"/>
          <p:cNvGrpSpPr/>
          <p:nvPr/>
        </p:nvGrpSpPr>
        <p:grpSpPr>
          <a:xfrm>
            <a:off x="496626" y="1865641"/>
            <a:ext cx="4408790" cy="2839302"/>
            <a:chOff x="544825" y="1872527"/>
            <a:chExt cx="4408790" cy="2839302"/>
          </a:xfrm>
        </p:grpSpPr>
        <p:pic>
          <p:nvPicPr>
            <p:cNvPr id="106" name="Google Shape;106;p4"/>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2824885" y="3272216"/>
              <a:ext cx="1621816" cy="1253802"/>
            </a:xfrm>
            <a:prstGeom prst="rect">
              <a:avLst/>
            </a:prstGeom>
            <a:noFill/>
            <a:ln>
              <a:noFill/>
            </a:ln>
          </p:spPr>
        </p:pic>
        <p:pic>
          <p:nvPicPr>
            <p:cNvPr id="107" name="Google Shape;107;p4" descr="A picture containing indoor, pan&#10;&#10;Description automatically generated"/>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544825" y="1872527"/>
              <a:ext cx="2099957" cy="1057456"/>
            </a:xfrm>
            <a:prstGeom prst="rect">
              <a:avLst/>
            </a:prstGeom>
            <a:noFill/>
            <a:ln>
              <a:noFill/>
            </a:ln>
          </p:spPr>
        </p:pic>
        <p:pic>
          <p:nvPicPr>
            <p:cNvPr id="108" name="Google Shape;108;p4" descr="A picture containing indoor&#10;&#10;Description automatically generated"/>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3282228" y="1878937"/>
              <a:ext cx="1671387" cy="1064341"/>
            </a:xfrm>
            <a:prstGeom prst="rect">
              <a:avLst/>
            </a:prstGeom>
            <a:noFill/>
            <a:ln>
              <a:noFill/>
            </a:ln>
          </p:spPr>
        </p:pic>
        <p:cxnSp>
          <p:nvCxnSpPr>
            <p:cNvPr id="109" name="Google Shape;109;p4"/>
            <p:cNvCxnSpPr/>
            <p:nvPr/>
          </p:nvCxnSpPr>
          <p:spPr>
            <a:xfrm>
              <a:off x="2366014" y="3487807"/>
              <a:ext cx="1199604" cy="6886"/>
            </a:xfrm>
            <a:prstGeom prst="straightConnector1">
              <a:avLst/>
            </a:prstGeom>
            <a:noFill/>
            <a:ln w="9525" cap="flat" cmpd="sng">
              <a:solidFill>
                <a:schemeClr val="dk1"/>
              </a:solidFill>
              <a:prstDash val="solid"/>
              <a:round/>
              <a:headEnd type="triangle" w="med" len="med"/>
              <a:tailEnd type="triangle" w="med" len="med"/>
            </a:ln>
          </p:spPr>
        </p:cxnSp>
        <p:sp>
          <p:nvSpPr>
            <p:cNvPr id="110" name="Google Shape;110;p4"/>
            <p:cNvSpPr txBox="1"/>
            <p:nvPr/>
          </p:nvSpPr>
          <p:spPr>
            <a:xfrm>
              <a:off x="2366803" y="3161233"/>
              <a:ext cx="1185775"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it" sz="1100" b="0" i="0" u="none" strike="noStrike" cap="none">
                  <a:solidFill>
                    <a:srgbClr val="000000"/>
                  </a:solidFill>
                  <a:latin typeface="Nunito"/>
                  <a:ea typeface="Nunito"/>
                  <a:cs typeface="Nunito"/>
                  <a:sym typeface="Nunito"/>
                </a:rPr>
                <a:t>Domain shift</a:t>
              </a:r>
              <a:endParaRPr/>
            </a:p>
          </p:txBody>
        </p:sp>
        <p:sp>
          <p:nvSpPr>
            <p:cNvPr id="111" name="Google Shape;111;p4"/>
            <p:cNvSpPr txBox="1"/>
            <p:nvPr/>
          </p:nvSpPr>
          <p:spPr>
            <a:xfrm>
              <a:off x="1270847" y="4400758"/>
              <a:ext cx="17203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1" i="0" u="none" strike="noStrike" cap="none">
                  <a:solidFill>
                    <a:schemeClr val="accent4"/>
                  </a:solidFill>
                  <a:latin typeface="Nunito"/>
                  <a:ea typeface="Nunito"/>
                  <a:cs typeface="Nunito"/>
                  <a:sym typeface="Nunito"/>
                </a:rPr>
                <a:t>Source </a:t>
              </a:r>
              <a:r>
                <a:rPr lang="it" sz="1400" b="0" i="0" u="none" strike="noStrike" cap="none">
                  <a:solidFill>
                    <a:schemeClr val="accent4"/>
                  </a:solidFill>
                  <a:latin typeface="Nunito"/>
                  <a:ea typeface="Nunito"/>
                  <a:cs typeface="Nunito"/>
                  <a:sym typeface="Nunito"/>
                </a:rPr>
                <a:t>distribution</a:t>
              </a:r>
              <a:endParaRPr sz="1400" b="0" i="0" u="none" strike="noStrike" cap="none">
                <a:solidFill>
                  <a:schemeClr val="accent4"/>
                </a:solidFill>
                <a:latin typeface="Nunito"/>
                <a:ea typeface="Nunito"/>
                <a:cs typeface="Nunito"/>
                <a:sym typeface="Nunito"/>
              </a:endParaRPr>
            </a:p>
          </p:txBody>
        </p:sp>
        <p:pic>
          <p:nvPicPr>
            <p:cNvPr id="112" name="Google Shape;112;p4"/>
            <p:cNvPicPr preferRelativeResize="0"/>
            <p:nvPr/>
          </p:nvPicPr>
          <p:blipFill rotWithShape="1">
            <a:blip r:embed="rId8" cstate="email">
              <a:alphaModFix/>
              <a:extLst>
                <a:ext uri="{28A0092B-C50C-407E-A947-70E740481C1C}">
                  <a14:useLocalDpi xmlns:a14="http://schemas.microsoft.com/office/drawing/2010/main" val="0"/>
                </a:ext>
              </a:extLst>
            </a:blip>
            <a:srcRect/>
            <a:stretch/>
          </p:blipFill>
          <p:spPr>
            <a:xfrm>
              <a:off x="1138743" y="2925062"/>
              <a:ext cx="2116307" cy="1634725"/>
            </a:xfrm>
            <a:prstGeom prst="rect">
              <a:avLst/>
            </a:prstGeom>
            <a:noFill/>
            <a:ln>
              <a:noFill/>
            </a:ln>
          </p:spPr>
        </p:pic>
        <p:sp>
          <p:nvSpPr>
            <p:cNvPr id="113" name="Google Shape;113;p4"/>
            <p:cNvSpPr txBox="1"/>
            <p:nvPr/>
          </p:nvSpPr>
          <p:spPr>
            <a:xfrm>
              <a:off x="2941939" y="4404052"/>
              <a:ext cx="170110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1" i="0" u="none" strike="noStrike" cap="none">
                  <a:solidFill>
                    <a:srgbClr val="009193"/>
                  </a:solidFill>
                  <a:latin typeface="Nunito"/>
                  <a:ea typeface="Nunito"/>
                  <a:cs typeface="Nunito"/>
                  <a:sym typeface="Nunito"/>
                </a:rPr>
                <a:t>Target </a:t>
              </a:r>
              <a:r>
                <a:rPr lang="it" sz="1400" b="0" i="0" u="none" strike="noStrike" cap="none">
                  <a:solidFill>
                    <a:srgbClr val="009193"/>
                  </a:solidFill>
                  <a:latin typeface="Nunito"/>
                  <a:ea typeface="Nunito"/>
                  <a:cs typeface="Nunito"/>
                  <a:sym typeface="Nunito"/>
                </a:rPr>
                <a:t>distribution</a:t>
              </a:r>
              <a:endParaRPr sz="1400" b="0" i="0" u="none" strike="noStrike" cap="none">
                <a:solidFill>
                  <a:srgbClr val="009193"/>
                </a:solidFill>
                <a:latin typeface="Nunito"/>
                <a:ea typeface="Nunito"/>
                <a:cs typeface="Nunito"/>
                <a:sym typeface="Nunito"/>
              </a:endParaRPr>
            </a:p>
          </p:txBody>
        </p:sp>
        <p:pic>
          <p:nvPicPr>
            <p:cNvPr id="114" name="Google Shape;114;p4" descr="A picture containing night sky&#10;&#10;Description automatically generated"/>
            <p:cNvPicPr preferRelativeResize="0"/>
            <p:nvPr/>
          </p:nvPicPr>
          <p:blipFill rotWithShape="1">
            <a:blip r:embed="rId9" cstate="email">
              <a:alphaModFix/>
              <a:extLst>
                <a:ext uri="{28A0092B-C50C-407E-A947-70E740481C1C}">
                  <a14:useLocalDpi xmlns:a14="http://schemas.microsoft.com/office/drawing/2010/main" val="0"/>
                </a:ext>
              </a:extLst>
            </a:blip>
            <a:srcRect/>
            <a:stretch/>
          </p:blipFill>
          <p:spPr>
            <a:xfrm>
              <a:off x="969058" y="3501578"/>
              <a:ext cx="1313241" cy="908325"/>
            </a:xfrm>
            <a:prstGeom prst="rect">
              <a:avLst/>
            </a:prstGeom>
            <a:noFill/>
            <a:ln>
              <a:noFill/>
            </a:ln>
          </p:spPr>
        </p:pic>
        <p:pic>
          <p:nvPicPr>
            <p:cNvPr id="115" name="Google Shape;115;p4" descr="A picture containing silhouette, night sky&#10;&#10;Description automatically generated"/>
            <p:cNvPicPr preferRelativeResize="0"/>
            <p:nvPr/>
          </p:nvPicPr>
          <p:blipFill rotWithShape="1">
            <a:blip r:embed="rId9" cstate="email">
              <a:alphaModFix/>
              <a:extLst>
                <a:ext uri="{28A0092B-C50C-407E-A947-70E740481C1C}">
                  <a14:useLocalDpi xmlns:a14="http://schemas.microsoft.com/office/drawing/2010/main" val="0"/>
                </a:ext>
              </a:extLst>
            </a:blip>
            <a:srcRect/>
            <a:stretch/>
          </p:blipFill>
          <p:spPr>
            <a:xfrm flipH="1">
              <a:off x="3482005" y="3491492"/>
              <a:ext cx="1313241" cy="908325"/>
            </a:xfrm>
            <a:prstGeom prst="rect">
              <a:avLst/>
            </a:prstGeom>
            <a:noFill/>
            <a:ln>
              <a:noFill/>
            </a:ln>
          </p:spPr>
        </p:pic>
      </p:grpSp>
      <p:sp>
        <p:nvSpPr>
          <p:cNvPr id="116" name="Google Shape;116;p4"/>
          <p:cNvSpPr txBox="1"/>
          <p:nvPr/>
        </p:nvSpPr>
        <p:spPr>
          <a:xfrm>
            <a:off x="311700" y="1130475"/>
            <a:ext cx="8160900"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it" sz="1400" b="1" i="0" u="none" strike="noStrike" cap="none">
                <a:solidFill>
                  <a:srgbClr val="0B5394"/>
                </a:solidFill>
                <a:latin typeface="Nunito"/>
                <a:ea typeface="Nunito"/>
                <a:cs typeface="Nunito"/>
                <a:sym typeface="Nunito"/>
              </a:rPr>
              <a:t>Align the data distributions</a:t>
            </a:r>
            <a:r>
              <a:rPr lang="it" sz="1400" b="0" i="0" u="none" strike="noStrike" cap="none">
                <a:solidFill>
                  <a:srgbClr val="000000"/>
                </a:solidFill>
                <a:latin typeface="Nunito"/>
                <a:ea typeface="Nunito"/>
                <a:cs typeface="Nunito"/>
                <a:sym typeface="Nunito"/>
              </a:rPr>
              <a:t> of the source and target domains</a:t>
            </a: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None/>
            </a:pPr>
            <a:r>
              <a:rPr lang="it" sz="2800" b="1">
                <a:solidFill>
                  <a:srgbClr val="0B5394"/>
                </a:solidFill>
                <a:latin typeface="Nunito"/>
                <a:ea typeface="Nunito"/>
                <a:cs typeface="Nunito"/>
                <a:sym typeface="Nunito"/>
              </a:rPr>
              <a:t>B) </a:t>
            </a:r>
            <a:r>
              <a:rPr lang="it" sz="2800" b="1" i="0" u="none" strike="noStrike" cap="none">
                <a:solidFill>
                  <a:srgbClr val="0B5394"/>
                </a:solidFill>
                <a:latin typeface="Nunito"/>
                <a:ea typeface="Nunito"/>
                <a:cs typeface="Nunito"/>
                <a:sym typeface="Nunito"/>
              </a:rPr>
              <a:t>Multiple Modalities for Action Recognition</a:t>
            </a:r>
            <a:r>
              <a:rPr lang="it" sz="2800" b="0" i="0" u="none" strike="noStrike" cap="none">
                <a:solidFill>
                  <a:srgbClr val="000000"/>
                </a:solidFill>
                <a:latin typeface="Nunito"/>
                <a:ea typeface="Nunito"/>
                <a:cs typeface="Nunito"/>
                <a:sym typeface="Nunito"/>
              </a:rPr>
              <a:t> </a:t>
            </a:r>
            <a:endParaRPr sz="1400" b="0" i="0" u="none" strike="noStrike" cap="none">
              <a:solidFill>
                <a:srgbClr val="000000"/>
              </a:solidFill>
              <a:latin typeface="Nunito"/>
              <a:ea typeface="Nunito"/>
              <a:cs typeface="Nunito"/>
              <a:sym typeface="Nunito"/>
            </a:endParaRPr>
          </a:p>
        </p:txBody>
      </p:sp>
      <p:sp>
        <p:nvSpPr>
          <p:cNvPr id="122" name="Google Shape;122;p5"/>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123" name="Google Shape;123;p5"/>
          <p:cNvSpPr txBox="1"/>
          <p:nvPr/>
        </p:nvSpPr>
        <p:spPr>
          <a:xfrm>
            <a:off x="414000" y="1017725"/>
            <a:ext cx="8160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
        <p:nvSpPr>
          <p:cNvPr id="124" name="Google Shape;1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5</a:t>
            </a:fld>
            <a:endParaRPr/>
          </a:p>
        </p:txBody>
      </p:sp>
      <p:sp>
        <p:nvSpPr>
          <p:cNvPr id="125" name="Google Shape;125;p5"/>
          <p:cNvSpPr txBox="1"/>
          <p:nvPr/>
        </p:nvSpPr>
        <p:spPr>
          <a:xfrm>
            <a:off x="311700" y="1130475"/>
            <a:ext cx="81609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Nunito"/>
                <a:ea typeface="Nunito"/>
                <a:cs typeface="Nunito"/>
                <a:sym typeface="Nunito"/>
              </a:rPr>
              <a:t>Videos provide </a:t>
            </a:r>
            <a:r>
              <a:rPr lang="it" sz="1400" b="1" i="0" u="none" strike="noStrike" cap="none">
                <a:solidFill>
                  <a:srgbClr val="0B5394"/>
                </a:solidFill>
                <a:latin typeface="Nunito"/>
                <a:ea typeface="Nunito"/>
                <a:cs typeface="Nunito"/>
                <a:sym typeface="Nunito"/>
              </a:rPr>
              <a:t>multiple sources of information</a:t>
            </a:r>
            <a:r>
              <a:rPr lang="it" sz="1400" b="0" i="0" u="none" strike="noStrike" cap="none">
                <a:solidFill>
                  <a:srgbClr val="000000"/>
                </a:solidFill>
                <a:latin typeface="Nunito"/>
                <a:ea typeface="Nunito"/>
                <a:cs typeface="Nunito"/>
                <a:sym typeface="Nunito"/>
              </a:rPr>
              <a:t> (a.k.a </a:t>
            </a:r>
            <a:r>
              <a:rPr lang="it" sz="1400" b="0" i="1" u="none" strike="noStrike" cap="none">
                <a:solidFill>
                  <a:srgbClr val="000000"/>
                </a:solidFill>
                <a:latin typeface="Nunito"/>
                <a:ea typeface="Nunito"/>
                <a:cs typeface="Nunito"/>
                <a:sym typeface="Nunito"/>
              </a:rPr>
              <a:t>modalities</a:t>
            </a:r>
            <a:r>
              <a:rPr lang="it" sz="1400" b="0" i="0" u="none" strike="noStrike" cap="none">
                <a:solidFill>
                  <a:srgbClr val="000000"/>
                </a:solidFill>
                <a:latin typeface="Nunito"/>
                <a:ea typeface="Nunito"/>
                <a:cs typeface="Nunito"/>
                <a:sym typeface="Nunito"/>
              </a:rPr>
              <a:t>) that </a:t>
            </a:r>
            <a:endParaRPr sz="1400" b="0" i="0" u="none" strike="noStrike" cap="none">
              <a:solidFill>
                <a:srgbClr val="000000"/>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Nunito"/>
                <a:ea typeface="Nunito"/>
                <a:cs typeface="Nunito"/>
                <a:sym typeface="Nunito"/>
              </a:rPr>
              <a:t>we can use for action recognition</a:t>
            </a:r>
            <a:endParaRPr sz="1400" b="0" i="0" u="none" strike="noStrike" cap="none">
              <a:solidFill>
                <a:srgbClr val="000000"/>
              </a:solidFill>
              <a:latin typeface="Nunito"/>
              <a:ea typeface="Nunito"/>
              <a:cs typeface="Nunito"/>
              <a:sym typeface="Nunito"/>
            </a:endParaRPr>
          </a:p>
        </p:txBody>
      </p:sp>
      <p:grpSp>
        <p:nvGrpSpPr>
          <p:cNvPr id="126" name="Google Shape;126;p5"/>
          <p:cNvGrpSpPr/>
          <p:nvPr/>
        </p:nvGrpSpPr>
        <p:grpSpPr>
          <a:xfrm>
            <a:off x="846052" y="1879394"/>
            <a:ext cx="1461506" cy="1430394"/>
            <a:chOff x="908302" y="1608756"/>
            <a:chExt cx="1461506" cy="1430394"/>
          </a:xfrm>
        </p:grpSpPr>
        <p:sp>
          <p:nvSpPr>
            <p:cNvPr id="127" name="Google Shape;127;p5"/>
            <p:cNvSpPr/>
            <p:nvPr/>
          </p:nvSpPr>
          <p:spPr>
            <a:xfrm>
              <a:off x="908302" y="2807550"/>
              <a:ext cx="1461300" cy="231600"/>
            </a:xfrm>
            <a:prstGeom prst="rect">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it" sz="1000" b="1" i="0" u="none" strike="noStrike" cap="none">
                  <a:solidFill>
                    <a:srgbClr val="FFFFFF"/>
                  </a:solidFill>
                  <a:latin typeface="Nunito"/>
                  <a:ea typeface="Nunito"/>
                  <a:cs typeface="Nunito"/>
                  <a:sym typeface="Nunito"/>
                </a:rPr>
                <a:t>RGB frames</a:t>
              </a:r>
              <a:endParaRPr sz="1000" b="1" i="0" u="none" strike="noStrike" cap="none">
                <a:solidFill>
                  <a:srgbClr val="FFFFFF"/>
                </a:solidFill>
                <a:latin typeface="Nunito"/>
                <a:ea typeface="Nunito"/>
                <a:cs typeface="Nunito"/>
                <a:sym typeface="Nunito"/>
              </a:endParaRPr>
            </a:p>
          </p:txBody>
        </p:sp>
        <p:grpSp>
          <p:nvGrpSpPr>
            <p:cNvPr id="128" name="Google Shape;128;p5"/>
            <p:cNvGrpSpPr/>
            <p:nvPr/>
          </p:nvGrpSpPr>
          <p:grpSpPr>
            <a:xfrm>
              <a:off x="908316" y="1608756"/>
              <a:ext cx="1461492" cy="1122764"/>
              <a:chOff x="1219963" y="1163960"/>
              <a:chExt cx="1281673" cy="976571"/>
            </a:xfrm>
          </p:grpSpPr>
          <p:pic>
            <p:nvPicPr>
              <p:cNvPr id="129" name="Google Shape;129;p5"/>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1261167" y="1163960"/>
                <a:ext cx="1240469" cy="933604"/>
              </a:xfrm>
              <a:prstGeom prst="rect">
                <a:avLst/>
              </a:prstGeom>
              <a:noFill/>
              <a:ln>
                <a:noFill/>
              </a:ln>
            </p:spPr>
          </p:pic>
          <p:pic>
            <p:nvPicPr>
              <p:cNvPr id="130" name="Google Shape;130;p5"/>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1240275" y="1185571"/>
                <a:ext cx="1240469" cy="933604"/>
              </a:xfrm>
              <a:prstGeom prst="rect">
                <a:avLst/>
              </a:prstGeom>
              <a:noFill/>
              <a:ln>
                <a:noFill/>
              </a:ln>
            </p:spPr>
          </p:pic>
          <p:pic>
            <p:nvPicPr>
              <p:cNvPr id="131" name="Google Shape;131;p5"/>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1219963" y="1206927"/>
                <a:ext cx="1240469" cy="933604"/>
              </a:xfrm>
              <a:prstGeom prst="rect">
                <a:avLst/>
              </a:prstGeom>
              <a:noFill/>
              <a:ln>
                <a:noFill/>
              </a:ln>
            </p:spPr>
          </p:pic>
        </p:grpSp>
      </p:grpSp>
      <p:grpSp>
        <p:nvGrpSpPr>
          <p:cNvPr id="132" name="Google Shape;132;p5"/>
          <p:cNvGrpSpPr/>
          <p:nvPr/>
        </p:nvGrpSpPr>
        <p:grpSpPr>
          <a:xfrm>
            <a:off x="279600" y="3436571"/>
            <a:ext cx="2594388" cy="852604"/>
            <a:chOff x="279600" y="3531371"/>
            <a:chExt cx="2594388" cy="852604"/>
          </a:xfrm>
        </p:grpSpPr>
        <p:grpSp>
          <p:nvGrpSpPr>
            <p:cNvPr id="133" name="Google Shape;133;p5"/>
            <p:cNvGrpSpPr/>
            <p:nvPr/>
          </p:nvGrpSpPr>
          <p:grpSpPr>
            <a:xfrm>
              <a:off x="279600" y="3531371"/>
              <a:ext cx="1297200" cy="852604"/>
              <a:chOff x="651550" y="3828396"/>
              <a:chExt cx="1297200" cy="852604"/>
            </a:xfrm>
          </p:grpSpPr>
          <p:sp>
            <p:nvSpPr>
              <p:cNvPr id="134" name="Google Shape;134;p5"/>
              <p:cNvSpPr txBox="1"/>
              <p:nvPr/>
            </p:nvSpPr>
            <p:spPr>
              <a:xfrm>
                <a:off x="651550" y="4188400"/>
                <a:ext cx="1297200" cy="4926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Visual appearance </a:t>
                </a:r>
                <a:endParaRPr sz="1000" b="0" i="0" u="none" strike="noStrike" cap="none">
                  <a:solidFill>
                    <a:srgbClr val="000000"/>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(objects and scenes) </a:t>
                </a:r>
                <a:endParaRPr sz="1000" b="0" i="0" u="none" strike="noStrike" cap="none">
                  <a:solidFill>
                    <a:srgbClr val="000000"/>
                  </a:solidFill>
                  <a:latin typeface="Nunito"/>
                  <a:ea typeface="Nunito"/>
                  <a:cs typeface="Nunito"/>
                  <a:sym typeface="Nunito"/>
                </a:endParaRPr>
              </a:p>
            </p:txBody>
          </p:sp>
          <p:pic>
            <p:nvPicPr>
              <p:cNvPr id="135" name="Google Shape;135;p5"/>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1120150" y="3828396"/>
                <a:ext cx="360000" cy="360000"/>
              </a:xfrm>
              <a:prstGeom prst="rect">
                <a:avLst/>
              </a:prstGeom>
              <a:noFill/>
              <a:ln>
                <a:noFill/>
              </a:ln>
            </p:spPr>
          </p:pic>
        </p:grpSp>
        <p:grpSp>
          <p:nvGrpSpPr>
            <p:cNvPr id="136" name="Google Shape;136;p5"/>
            <p:cNvGrpSpPr/>
            <p:nvPr/>
          </p:nvGrpSpPr>
          <p:grpSpPr>
            <a:xfrm>
              <a:off x="1576788" y="3531371"/>
              <a:ext cx="1297200" cy="852604"/>
              <a:chOff x="2024113" y="3828396"/>
              <a:chExt cx="1297200" cy="852604"/>
            </a:xfrm>
          </p:grpSpPr>
          <p:sp>
            <p:nvSpPr>
              <p:cNvPr id="137" name="Google Shape;137;p5"/>
              <p:cNvSpPr txBox="1"/>
              <p:nvPr/>
            </p:nvSpPr>
            <p:spPr>
              <a:xfrm>
                <a:off x="2024113" y="4188400"/>
                <a:ext cx="1297200" cy="4926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Suffers from occlusions and blur</a:t>
                </a:r>
                <a:endParaRPr sz="1000" b="0" i="0" u="none" strike="noStrike" cap="none">
                  <a:solidFill>
                    <a:srgbClr val="000000"/>
                  </a:solidFill>
                  <a:latin typeface="Nunito"/>
                  <a:ea typeface="Nunito"/>
                  <a:cs typeface="Nunito"/>
                  <a:sym typeface="Nunito"/>
                </a:endParaRPr>
              </a:p>
            </p:txBody>
          </p:sp>
          <p:pic>
            <p:nvPicPr>
              <p:cNvPr id="138" name="Google Shape;138;p5"/>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2492713" y="3828396"/>
                <a:ext cx="360000" cy="360000"/>
              </a:xfrm>
              <a:prstGeom prst="rect">
                <a:avLst/>
              </a:prstGeom>
              <a:noFill/>
              <a:ln>
                <a:noFill/>
              </a:ln>
            </p:spPr>
          </p:pic>
        </p:grpSp>
      </p:grpSp>
      <p:grpSp>
        <p:nvGrpSpPr>
          <p:cNvPr id="139" name="Google Shape;139;p5"/>
          <p:cNvGrpSpPr/>
          <p:nvPr/>
        </p:nvGrpSpPr>
        <p:grpSpPr>
          <a:xfrm>
            <a:off x="3659832" y="1848149"/>
            <a:ext cx="1464937" cy="1434414"/>
            <a:chOff x="3673100" y="1608761"/>
            <a:chExt cx="1464937" cy="1434414"/>
          </a:xfrm>
        </p:grpSpPr>
        <p:grpSp>
          <p:nvGrpSpPr>
            <p:cNvPr id="140" name="Google Shape;140;p5"/>
            <p:cNvGrpSpPr/>
            <p:nvPr/>
          </p:nvGrpSpPr>
          <p:grpSpPr>
            <a:xfrm>
              <a:off x="3676618" y="1608761"/>
              <a:ext cx="1461419" cy="1122765"/>
              <a:chOff x="3056825" y="1162350"/>
              <a:chExt cx="1282284" cy="977337"/>
            </a:xfrm>
          </p:grpSpPr>
          <p:pic>
            <p:nvPicPr>
              <p:cNvPr id="141" name="Google Shape;141;p5"/>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3082621" y="1187885"/>
                <a:ext cx="1230950" cy="926913"/>
              </a:xfrm>
              <a:prstGeom prst="rect">
                <a:avLst/>
              </a:prstGeom>
              <a:noFill/>
              <a:ln>
                <a:noFill/>
              </a:ln>
            </p:spPr>
          </p:pic>
          <p:pic>
            <p:nvPicPr>
              <p:cNvPr id="142" name="Google Shape;142;p5"/>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3108159" y="1162350"/>
                <a:ext cx="1230950" cy="926913"/>
              </a:xfrm>
              <a:prstGeom prst="rect">
                <a:avLst/>
              </a:prstGeom>
              <a:noFill/>
              <a:ln>
                <a:noFill/>
              </a:ln>
            </p:spPr>
          </p:pic>
          <p:pic>
            <p:nvPicPr>
              <p:cNvPr id="143" name="Google Shape;143;p5"/>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3056825" y="1212774"/>
                <a:ext cx="1230950" cy="926913"/>
              </a:xfrm>
              <a:prstGeom prst="rect">
                <a:avLst/>
              </a:prstGeom>
              <a:noFill/>
              <a:ln>
                <a:noFill/>
              </a:ln>
            </p:spPr>
          </p:pic>
        </p:grpSp>
        <p:sp>
          <p:nvSpPr>
            <p:cNvPr id="144" name="Google Shape;144;p5"/>
            <p:cNvSpPr/>
            <p:nvPr/>
          </p:nvSpPr>
          <p:spPr>
            <a:xfrm>
              <a:off x="3673100" y="2811575"/>
              <a:ext cx="1461600" cy="231600"/>
            </a:xfrm>
            <a:prstGeom prst="rect">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it" sz="1000" b="1" i="0" u="none" strike="noStrike" cap="none">
                  <a:solidFill>
                    <a:srgbClr val="FFFFFF"/>
                  </a:solidFill>
                  <a:latin typeface="Nunito"/>
                  <a:ea typeface="Nunito"/>
                  <a:cs typeface="Nunito"/>
                  <a:sym typeface="Nunito"/>
                </a:rPr>
                <a:t>Optical flow</a:t>
              </a:r>
              <a:endParaRPr sz="1000" b="1" i="0" u="none" strike="noStrike" cap="none">
                <a:solidFill>
                  <a:srgbClr val="FFFFFF"/>
                </a:solidFill>
                <a:latin typeface="Nunito"/>
                <a:ea typeface="Nunito"/>
                <a:cs typeface="Nunito"/>
                <a:sym typeface="Nunito"/>
              </a:endParaRPr>
            </a:p>
          </p:txBody>
        </p:sp>
      </p:grpSp>
      <p:grpSp>
        <p:nvGrpSpPr>
          <p:cNvPr id="145" name="Google Shape;145;p5"/>
          <p:cNvGrpSpPr/>
          <p:nvPr/>
        </p:nvGrpSpPr>
        <p:grpSpPr>
          <a:xfrm>
            <a:off x="3094950" y="3436571"/>
            <a:ext cx="2594388" cy="852604"/>
            <a:chOff x="3094950" y="3562621"/>
            <a:chExt cx="2594388" cy="852604"/>
          </a:xfrm>
        </p:grpSpPr>
        <p:grpSp>
          <p:nvGrpSpPr>
            <p:cNvPr id="146" name="Google Shape;146;p5"/>
            <p:cNvGrpSpPr/>
            <p:nvPr/>
          </p:nvGrpSpPr>
          <p:grpSpPr>
            <a:xfrm>
              <a:off x="3094950" y="3562621"/>
              <a:ext cx="1297200" cy="698704"/>
              <a:chOff x="651550" y="3828396"/>
              <a:chExt cx="1297200" cy="698704"/>
            </a:xfrm>
          </p:grpSpPr>
          <p:sp>
            <p:nvSpPr>
              <p:cNvPr id="147" name="Google Shape;147;p5"/>
              <p:cNvSpPr txBox="1"/>
              <p:nvPr/>
            </p:nvSpPr>
            <p:spPr>
              <a:xfrm>
                <a:off x="651550" y="4188400"/>
                <a:ext cx="1297200" cy="3387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Focused on motion</a:t>
                </a:r>
                <a:endParaRPr sz="1000" b="0" i="0" u="none" strike="noStrike" cap="none">
                  <a:solidFill>
                    <a:srgbClr val="000000"/>
                  </a:solidFill>
                  <a:latin typeface="Nunito"/>
                  <a:ea typeface="Nunito"/>
                  <a:cs typeface="Nunito"/>
                  <a:sym typeface="Nunito"/>
                </a:endParaRPr>
              </a:p>
            </p:txBody>
          </p:sp>
          <p:pic>
            <p:nvPicPr>
              <p:cNvPr id="148" name="Google Shape;148;p5"/>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1120150" y="3828396"/>
                <a:ext cx="360000" cy="360000"/>
              </a:xfrm>
              <a:prstGeom prst="rect">
                <a:avLst/>
              </a:prstGeom>
              <a:noFill/>
              <a:ln>
                <a:noFill/>
              </a:ln>
            </p:spPr>
          </p:pic>
        </p:grpSp>
        <p:grpSp>
          <p:nvGrpSpPr>
            <p:cNvPr id="149" name="Google Shape;149;p5"/>
            <p:cNvGrpSpPr/>
            <p:nvPr/>
          </p:nvGrpSpPr>
          <p:grpSpPr>
            <a:xfrm>
              <a:off x="4392138" y="3562621"/>
              <a:ext cx="1297200" cy="852604"/>
              <a:chOff x="2024113" y="3828396"/>
              <a:chExt cx="1297200" cy="852604"/>
            </a:xfrm>
          </p:grpSpPr>
          <p:sp>
            <p:nvSpPr>
              <p:cNvPr id="150" name="Google Shape;150;p5"/>
              <p:cNvSpPr txBox="1"/>
              <p:nvPr/>
            </p:nvSpPr>
            <p:spPr>
              <a:xfrm>
                <a:off x="2024113" y="4188400"/>
                <a:ext cx="1297200" cy="4926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Computationally expensive</a:t>
                </a:r>
                <a:endParaRPr sz="1000" b="0" i="0" u="none" strike="noStrike" cap="none">
                  <a:solidFill>
                    <a:srgbClr val="000000"/>
                  </a:solidFill>
                  <a:latin typeface="Nunito"/>
                  <a:ea typeface="Nunito"/>
                  <a:cs typeface="Nunito"/>
                  <a:sym typeface="Nunito"/>
                </a:endParaRPr>
              </a:p>
            </p:txBody>
          </p:sp>
          <p:pic>
            <p:nvPicPr>
              <p:cNvPr id="151" name="Google Shape;151;p5"/>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2492713" y="3828396"/>
                <a:ext cx="360000" cy="360000"/>
              </a:xfrm>
              <a:prstGeom prst="rect">
                <a:avLst/>
              </a:prstGeom>
              <a:noFill/>
              <a:ln>
                <a:noFill/>
              </a:ln>
            </p:spPr>
          </p:pic>
        </p:grpSp>
      </p:grpSp>
      <p:grpSp>
        <p:nvGrpSpPr>
          <p:cNvPr id="152" name="Google Shape;152;p5"/>
          <p:cNvGrpSpPr/>
          <p:nvPr/>
        </p:nvGrpSpPr>
        <p:grpSpPr>
          <a:xfrm>
            <a:off x="6476675" y="1913714"/>
            <a:ext cx="1461650" cy="1368848"/>
            <a:chOff x="5568250" y="1674327"/>
            <a:chExt cx="1461650" cy="1368848"/>
          </a:xfrm>
        </p:grpSpPr>
        <p:pic>
          <p:nvPicPr>
            <p:cNvPr id="153" name="Google Shape;153;p5"/>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5568250" y="1674327"/>
              <a:ext cx="1461600" cy="1062098"/>
            </a:xfrm>
            <a:prstGeom prst="rect">
              <a:avLst/>
            </a:prstGeom>
            <a:noFill/>
            <a:ln>
              <a:noFill/>
            </a:ln>
          </p:spPr>
        </p:pic>
        <p:sp>
          <p:nvSpPr>
            <p:cNvPr id="154" name="Google Shape;154;p5"/>
            <p:cNvSpPr/>
            <p:nvPr/>
          </p:nvSpPr>
          <p:spPr>
            <a:xfrm>
              <a:off x="5568300" y="2811575"/>
              <a:ext cx="1461600" cy="2316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54000" tIns="91425" rIns="54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it" sz="1000" b="1" i="0" u="none" strike="noStrike" cap="none">
                  <a:solidFill>
                    <a:srgbClr val="FFFFFF"/>
                  </a:solidFill>
                  <a:latin typeface="Nunito"/>
                  <a:ea typeface="Nunito"/>
                  <a:cs typeface="Nunito"/>
                  <a:sym typeface="Nunito"/>
                </a:rPr>
                <a:t>Audio</a:t>
              </a:r>
              <a:endParaRPr sz="1000" b="1" i="0" u="none" strike="noStrike" cap="none">
                <a:solidFill>
                  <a:srgbClr val="FFFFFF"/>
                </a:solidFill>
                <a:latin typeface="Nunito"/>
                <a:ea typeface="Nunito"/>
                <a:cs typeface="Nunito"/>
                <a:sym typeface="Nunito"/>
              </a:endParaRPr>
            </a:p>
          </p:txBody>
        </p:sp>
      </p:grpSp>
      <p:grpSp>
        <p:nvGrpSpPr>
          <p:cNvPr id="155" name="Google Shape;155;p5"/>
          <p:cNvGrpSpPr/>
          <p:nvPr/>
        </p:nvGrpSpPr>
        <p:grpSpPr>
          <a:xfrm>
            <a:off x="5910300" y="3436571"/>
            <a:ext cx="2594388" cy="1006504"/>
            <a:chOff x="5910300" y="3624746"/>
            <a:chExt cx="2594388" cy="1006504"/>
          </a:xfrm>
        </p:grpSpPr>
        <p:grpSp>
          <p:nvGrpSpPr>
            <p:cNvPr id="156" name="Google Shape;156;p5"/>
            <p:cNvGrpSpPr/>
            <p:nvPr/>
          </p:nvGrpSpPr>
          <p:grpSpPr>
            <a:xfrm>
              <a:off x="5910300" y="3624746"/>
              <a:ext cx="1297200" cy="698704"/>
              <a:chOff x="651550" y="3828396"/>
              <a:chExt cx="1297200" cy="698704"/>
            </a:xfrm>
          </p:grpSpPr>
          <p:sp>
            <p:nvSpPr>
              <p:cNvPr id="157" name="Google Shape;157;p5"/>
              <p:cNvSpPr txBox="1"/>
              <p:nvPr/>
            </p:nvSpPr>
            <p:spPr>
              <a:xfrm>
                <a:off x="651550" y="4188400"/>
                <a:ext cx="1297200" cy="3387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Lightweight</a:t>
                </a:r>
                <a:endParaRPr sz="1000" b="0" i="0" u="none" strike="noStrike" cap="none">
                  <a:solidFill>
                    <a:srgbClr val="000000"/>
                  </a:solidFill>
                  <a:latin typeface="Nunito"/>
                  <a:ea typeface="Nunito"/>
                  <a:cs typeface="Nunito"/>
                  <a:sym typeface="Nunito"/>
                </a:endParaRPr>
              </a:p>
            </p:txBody>
          </p:sp>
          <p:pic>
            <p:nvPicPr>
              <p:cNvPr id="158" name="Google Shape;158;p5"/>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1120150" y="3828396"/>
                <a:ext cx="360000" cy="360000"/>
              </a:xfrm>
              <a:prstGeom prst="rect">
                <a:avLst/>
              </a:prstGeom>
              <a:noFill/>
              <a:ln>
                <a:noFill/>
              </a:ln>
            </p:spPr>
          </p:pic>
        </p:grpSp>
        <p:grpSp>
          <p:nvGrpSpPr>
            <p:cNvPr id="159" name="Google Shape;159;p5"/>
            <p:cNvGrpSpPr/>
            <p:nvPr/>
          </p:nvGrpSpPr>
          <p:grpSpPr>
            <a:xfrm>
              <a:off x="7207488" y="3624746"/>
              <a:ext cx="1297200" cy="1006504"/>
              <a:chOff x="2024113" y="3828396"/>
              <a:chExt cx="1297200" cy="1006504"/>
            </a:xfrm>
          </p:grpSpPr>
          <p:sp>
            <p:nvSpPr>
              <p:cNvPr id="160" name="Google Shape;160;p5"/>
              <p:cNvSpPr txBox="1"/>
              <p:nvPr/>
            </p:nvSpPr>
            <p:spPr>
              <a:xfrm>
                <a:off x="2024113" y="4188400"/>
                <a:ext cx="1297200" cy="646500"/>
              </a:xfrm>
              <a:prstGeom prst="rect">
                <a:avLst/>
              </a:prstGeom>
              <a:noFill/>
              <a:ln>
                <a:noFill/>
              </a:ln>
            </p:spPr>
            <p:txBody>
              <a:bodyPr spcFirstLastPara="1" wrap="square" lIns="18000" tIns="91425" rIns="18000"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t" sz="1000" b="0" i="0" u="none" strike="noStrike" cap="none">
                    <a:solidFill>
                      <a:srgbClr val="000000"/>
                    </a:solidFill>
                    <a:latin typeface="Nunito"/>
                    <a:ea typeface="Nunito"/>
                    <a:cs typeface="Nunito"/>
                    <a:sym typeface="Nunito"/>
                  </a:rPr>
                  <a:t>Not all activities are recognizable from audio only</a:t>
                </a:r>
                <a:endParaRPr sz="1000" b="0" i="0" u="none" strike="noStrike" cap="none">
                  <a:solidFill>
                    <a:srgbClr val="000000"/>
                  </a:solidFill>
                  <a:latin typeface="Nunito"/>
                  <a:ea typeface="Nunito"/>
                  <a:cs typeface="Nunito"/>
                  <a:sym typeface="Nunito"/>
                </a:endParaRPr>
              </a:p>
            </p:txBody>
          </p:sp>
          <p:pic>
            <p:nvPicPr>
              <p:cNvPr id="161" name="Google Shape;161;p5"/>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2492713" y="3828396"/>
                <a:ext cx="360000" cy="360000"/>
              </a:xfrm>
              <a:prstGeom prst="rect">
                <a:avLst/>
              </a:prstGeom>
              <a:noFill/>
              <a:ln>
                <a:noFill/>
              </a:ln>
            </p:spPr>
          </p:pic>
        </p:grpSp>
      </p:grpSp>
      <p:sp>
        <p:nvSpPr>
          <p:cNvPr id="162" name="Google Shape;162;p5"/>
          <p:cNvSpPr txBox="1"/>
          <p:nvPr/>
        </p:nvSpPr>
        <p:spPr>
          <a:xfrm>
            <a:off x="846000" y="4443075"/>
            <a:ext cx="7092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0" i="0" u="none" strike="noStrike" cap="none">
                <a:solidFill>
                  <a:srgbClr val="000000"/>
                </a:solidFill>
                <a:latin typeface="Nunito"/>
                <a:ea typeface="Nunito"/>
                <a:cs typeface="Nunito"/>
                <a:sym typeface="Nunito"/>
              </a:rPr>
              <a:t>Each modality has its own </a:t>
            </a:r>
            <a:r>
              <a:rPr lang="it" sz="1400" b="1" i="0" u="none" strike="noStrike" cap="none">
                <a:solidFill>
                  <a:srgbClr val="38761D"/>
                </a:solidFill>
                <a:latin typeface="Nunito"/>
                <a:ea typeface="Nunito"/>
                <a:cs typeface="Nunito"/>
                <a:sym typeface="Nunito"/>
              </a:rPr>
              <a:t>strengths</a:t>
            </a:r>
            <a:r>
              <a:rPr lang="it" sz="1400" b="0" i="0" u="none" strike="noStrike" cap="none">
                <a:solidFill>
                  <a:srgbClr val="000000"/>
                </a:solidFill>
                <a:latin typeface="Nunito"/>
                <a:ea typeface="Nunito"/>
                <a:cs typeface="Nunito"/>
                <a:sym typeface="Nunito"/>
              </a:rPr>
              <a:t> and </a:t>
            </a:r>
            <a:r>
              <a:rPr lang="it" sz="1400" b="1" i="0" u="none" strike="noStrike" cap="none">
                <a:solidFill>
                  <a:srgbClr val="990000"/>
                </a:solidFill>
                <a:latin typeface="Nunito"/>
                <a:ea typeface="Nunito"/>
                <a:cs typeface="Nunito"/>
                <a:sym typeface="Nunito"/>
              </a:rPr>
              <a:t>weaknesses</a:t>
            </a:r>
            <a:endParaRPr sz="1400" b="1" i="0" u="none" strike="noStrike" cap="none">
              <a:solidFill>
                <a:srgbClr val="990000"/>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32"/>
                                        </p:tgtEl>
                                      </p:cBhvr>
                                    </p:animEffect>
                                    <p:set>
                                      <p:cBhvr>
                                        <p:cTn id="17" dur="1" fill="hold">
                                          <p:stCondLst>
                                            <p:cond delay="500"/>
                                          </p:stCondLst>
                                        </p:cTn>
                                        <p:tgtEl>
                                          <p:spTgt spid="13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45"/>
                                        </p:tgtEl>
                                        <p:attrNameLst>
                                          <p:attrName>style.visibility</p:attrName>
                                        </p:attrNameLst>
                                      </p:cBhvr>
                                      <p:to>
                                        <p:strVal val="visible"/>
                                      </p:to>
                                    </p:set>
                                    <p:animEffect transition="in" filter="fade">
                                      <p:cBhvr>
                                        <p:cTn id="20" dur="500"/>
                                        <p:tgtEl>
                                          <p:spTgt spid="1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45"/>
                                        </p:tgtEl>
                                      </p:cBhvr>
                                    </p:animEffect>
                                    <p:set>
                                      <p:cBhvr>
                                        <p:cTn id="25" dur="1" fill="hold">
                                          <p:stCondLst>
                                            <p:cond delay="500"/>
                                          </p:stCondLst>
                                        </p:cTn>
                                        <p:tgtEl>
                                          <p:spTgt spid="145"/>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lnSpcReduction="10000"/>
          </a:bodyPr>
          <a:lstStyle/>
          <a:p>
            <a:pPr marL="0" marR="0" lvl="0" indent="0" algn="l" rtl="0">
              <a:lnSpc>
                <a:spcPct val="100000"/>
              </a:lnSpc>
              <a:spcBef>
                <a:spcPts val="0"/>
              </a:spcBef>
              <a:spcAft>
                <a:spcPts val="0"/>
              </a:spcAft>
              <a:buNone/>
            </a:pPr>
            <a:r>
              <a:rPr lang="it" sz="2800" b="1">
                <a:solidFill>
                  <a:srgbClr val="0B5394"/>
                </a:solidFill>
                <a:latin typeface="Nunito"/>
                <a:ea typeface="Nunito"/>
                <a:cs typeface="Nunito"/>
                <a:sym typeface="Nunito"/>
              </a:rPr>
              <a:t>B) </a:t>
            </a:r>
            <a:r>
              <a:rPr lang="it" sz="2800" b="1" i="0" u="none" strike="noStrike" cap="none">
                <a:solidFill>
                  <a:srgbClr val="0B5394"/>
                </a:solidFill>
                <a:latin typeface="Nunito"/>
                <a:ea typeface="Nunito"/>
                <a:cs typeface="Nunito"/>
                <a:sym typeface="Nunito"/>
              </a:rPr>
              <a:t>Multiple Modalities for Action Recognition</a:t>
            </a:r>
            <a:r>
              <a:rPr lang="it" sz="28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68" name="Google Shape;168;p6"/>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169" name="Google Shape;169;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6</a:t>
            </a:fld>
            <a:endParaRPr/>
          </a:p>
        </p:txBody>
      </p:sp>
      <p:sp>
        <p:nvSpPr>
          <p:cNvPr id="170" name="Google Shape;170;p6"/>
          <p:cNvSpPr txBox="1"/>
          <p:nvPr/>
        </p:nvSpPr>
        <p:spPr>
          <a:xfrm>
            <a:off x="311700" y="1130475"/>
            <a:ext cx="8160900"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it" sz="1400" b="0" i="0" u="none" strike="noStrike" cap="none">
                <a:solidFill>
                  <a:srgbClr val="000000"/>
                </a:solidFill>
                <a:latin typeface="Nunito"/>
                <a:ea typeface="Nunito"/>
                <a:cs typeface="Nunito"/>
                <a:sym typeface="Nunito"/>
              </a:rPr>
              <a:t>Combine </a:t>
            </a:r>
            <a:r>
              <a:rPr lang="it" sz="1400" b="1" i="0" u="none" strike="noStrike" cap="none">
                <a:solidFill>
                  <a:srgbClr val="0B5394"/>
                </a:solidFill>
                <a:latin typeface="Nunito"/>
                <a:ea typeface="Nunito"/>
                <a:cs typeface="Nunito"/>
                <a:sym typeface="Nunito"/>
              </a:rPr>
              <a:t>egocentric vision</a:t>
            </a:r>
            <a:r>
              <a:rPr lang="it" sz="1400" b="0" i="0" u="none" strike="noStrike" cap="none">
                <a:solidFill>
                  <a:srgbClr val="000000"/>
                </a:solidFill>
                <a:latin typeface="Nunito"/>
                <a:ea typeface="Nunito"/>
                <a:cs typeface="Nunito"/>
                <a:sym typeface="Nunito"/>
              </a:rPr>
              <a:t> with </a:t>
            </a:r>
            <a:r>
              <a:rPr lang="it" sz="1400" b="1" i="0" u="none" strike="noStrike" cap="none">
                <a:solidFill>
                  <a:srgbClr val="0B5394"/>
                </a:solidFill>
                <a:latin typeface="Nunito"/>
                <a:ea typeface="Nunito"/>
                <a:cs typeface="Nunito"/>
                <a:sym typeface="Nunito"/>
              </a:rPr>
              <a:t>wearable sensors</a:t>
            </a:r>
            <a:r>
              <a:rPr lang="it" sz="1400" b="0" i="0" u="none" strike="noStrike" cap="none">
                <a:solidFill>
                  <a:srgbClr val="000000"/>
                </a:solidFill>
                <a:latin typeface="Nunito"/>
                <a:ea typeface="Nunito"/>
                <a:cs typeface="Nunito"/>
                <a:sym typeface="Nunito"/>
              </a:rPr>
              <a:t> </a:t>
            </a:r>
            <a:endParaRPr sz="1400" b="0" i="0" u="none" strike="noStrike" cap="none">
              <a:solidFill>
                <a:srgbClr val="000000"/>
              </a:solidFill>
              <a:latin typeface="Nunito"/>
              <a:ea typeface="Nunito"/>
              <a:cs typeface="Nunito"/>
              <a:sym typeface="Nunito"/>
            </a:endParaRPr>
          </a:p>
        </p:txBody>
      </p:sp>
      <p:grpSp>
        <p:nvGrpSpPr>
          <p:cNvPr id="171" name="Google Shape;171;p6"/>
          <p:cNvGrpSpPr/>
          <p:nvPr/>
        </p:nvGrpSpPr>
        <p:grpSpPr>
          <a:xfrm>
            <a:off x="636065" y="1662285"/>
            <a:ext cx="7510909" cy="2686507"/>
            <a:chOff x="629179" y="1627857"/>
            <a:chExt cx="7510909" cy="2686507"/>
          </a:xfrm>
        </p:grpSpPr>
        <p:pic>
          <p:nvPicPr>
            <p:cNvPr id="172" name="Google Shape;172;p6" descr="A picture containing text, person&#10;&#10;Description automatically generated"/>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5396888" y="1627857"/>
              <a:ext cx="2743200" cy="2686507"/>
            </a:xfrm>
            <a:prstGeom prst="rect">
              <a:avLst/>
            </a:prstGeom>
            <a:noFill/>
            <a:ln>
              <a:noFill/>
            </a:ln>
          </p:spPr>
        </p:pic>
        <p:pic>
          <p:nvPicPr>
            <p:cNvPr id="173" name="Google Shape;173;p6" descr="Diagram&#10;&#10;Description automatically generated"/>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629179" y="2077959"/>
              <a:ext cx="3760767" cy="1800075"/>
            </a:xfrm>
            <a:prstGeom prst="rect">
              <a:avLst/>
            </a:prstGeom>
            <a:noFill/>
            <a:ln>
              <a:noFill/>
            </a:ln>
          </p:spPr>
        </p:pic>
      </p:grpSp>
      <p:sp>
        <p:nvSpPr>
          <p:cNvPr id="174" name="Google Shape;174;p6"/>
          <p:cNvSpPr txBox="1"/>
          <p:nvPr/>
        </p:nvSpPr>
        <p:spPr>
          <a:xfrm>
            <a:off x="595286" y="3893461"/>
            <a:ext cx="378980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it" sz="1400" b="0" i="0" u="none" strike="noStrike" cap="none">
                <a:solidFill>
                  <a:srgbClr val="000000"/>
                </a:solidFill>
                <a:latin typeface="Nunito"/>
                <a:ea typeface="Nunito"/>
                <a:cs typeface="Nunito"/>
                <a:sym typeface="Nunito"/>
              </a:rPr>
              <a:t>Reconstruct the EMG signal from RGB frames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7"/>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lnSpcReduction="10000"/>
          </a:bodyPr>
          <a:lstStyle/>
          <a:p>
            <a:pPr marL="0" marR="0" lvl="0" indent="0" algn="l" rtl="0">
              <a:lnSpc>
                <a:spcPct val="100000"/>
              </a:lnSpc>
              <a:spcBef>
                <a:spcPts val="0"/>
              </a:spcBef>
              <a:spcAft>
                <a:spcPts val="0"/>
              </a:spcAft>
              <a:buClr>
                <a:srgbClr val="000000"/>
              </a:buClr>
              <a:buSzPct val="100000"/>
              <a:buFont typeface="Arial"/>
              <a:buNone/>
            </a:pPr>
            <a:r>
              <a:rPr lang="it" sz="2800" b="1" i="0" u="none" strike="noStrike" cap="none">
                <a:solidFill>
                  <a:srgbClr val="0B5394"/>
                </a:solidFill>
                <a:latin typeface="Nunito"/>
                <a:ea typeface="Nunito"/>
                <a:cs typeface="Nunito"/>
                <a:sym typeface="Nunito"/>
              </a:rPr>
              <a:t>From the previous year...</a:t>
            </a:r>
            <a:endParaRPr sz="2800" b="1" i="0" u="none" strike="noStrike" cap="none">
              <a:solidFill>
                <a:srgbClr val="0B5394"/>
              </a:solidFill>
              <a:latin typeface="Nunito"/>
              <a:ea typeface="Nunito"/>
              <a:cs typeface="Nunito"/>
              <a:sym typeface="Nunito"/>
            </a:endParaRPr>
          </a:p>
        </p:txBody>
      </p:sp>
      <p:sp>
        <p:nvSpPr>
          <p:cNvPr id="180" name="Google Shape;180;p7"/>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181" name="Google Shape;18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7</a:t>
            </a:fld>
            <a:endParaRPr/>
          </a:p>
        </p:txBody>
      </p:sp>
      <p:sp>
        <p:nvSpPr>
          <p:cNvPr id="182" name="Google Shape;182;p7"/>
          <p:cNvSpPr/>
          <p:nvPr/>
        </p:nvSpPr>
        <p:spPr>
          <a:xfrm>
            <a:off x="4103056" y="3659767"/>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P1</a:t>
            </a:r>
            <a:endParaRPr/>
          </a:p>
        </p:txBody>
      </p:sp>
      <p:sp>
        <p:nvSpPr>
          <p:cNvPr id="183" name="Google Shape;183;p7"/>
          <p:cNvSpPr/>
          <p:nvPr/>
        </p:nvSpPr>
        <p:spPr>
          <a:xfrm>
            <a:off x="4103056" y="3915708"/>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p2</a:t>
            </a:r>
            <a:endParaRPr/>
          </a:p>
        </p:txBody>
      </p:sp>
      <p:sp>
        <p:nvSpPr>
          <p:cNvPr id="184" name="Google Shape;184;p7"/>
          <p:cNvSpPr/>
          <p:nvPr/>
        </p:nvSpPr>
        <p:spPr>
          <a:xfrm>
            <a:off x="4103056" y="4163982"/>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a:t>
            </a:r>
            <a:endParaRPr/>
          </a:p>
        </p:txBody>
      </p:sp>
      <p:sp>
        <p:nvSpPr>
          <p:cNvPr id="185" name="Google Shape;185;p7"/>
          <p:cNvSpPr/>
          <p:nvPr/>
        </p:nvSpPr>
        <p:spPr>
          <a:xfrm>
            <a:off x="4103056" y="4412256"/>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pn</a:t>
            </a:r>
            <a:endParaRPr sz="800" b="0" i="0" u="none" strike="noStrike" cap="none">
              <a:solidFill>
                <a:schemeClr val="lt1"/>
              </a:solidFill>
              <a:latin typeface="Arial"/>
              <a:ea typeface="Arial"/>
              <a:cs typeface="Arial"/>
              <a:sym typeface="Arial"/>
            </a:endParaRPr>
          </a:p>
        </p:txBody>
      </p:sp>
      <p:sp>
        <p:nvSpPr>
          <p:cNvPr id="186" name="Google Shape;186;p7"/>
          <p:cNvSpPr/>
          <p:nvPr/>
        </p:nvSpPr>
        <p:spPr>
          <a:xfrm>
            <a:off x="4417374" y="3659675"/>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P1</a:t>
            </a:r>
            <a:endParaRPr/>
          </a:p>
        </p:txBody>
      </p:sp>
      <p:sp>
        <p:nvSpPr>
          <p:cNvPr id="187" name="Google Shape;187;p7"/>
          <p:cNvSpPr/>
          <p:nvPr/>
        </p:nvSpPr>
        <p:spPr>
          <a:xfrm>
            <a:off x="4417374" y="3915617"/>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p2</a:t>
            </a:r>
            <a:endParaRPr/>
          </a:p>
        </p:txBody>
      </p:sp>
      <p:sp>
        <p:nvSpPr>
          <p:cNvPr id="188" name="Google Shape;188;p7"/>
          <p:cNvSpPr/>
          <p:nvPr/>
        </p:nvSpPr>
        <p:spPr>
          <a:xfrm>
            <a:off x="4417374" y="4163891"/>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a:t>
            </a:r>
            <a:endParaRPr/>
          </a:p>
        </p:txBody>
      </p:sp>
      <p:sp>
        <p:nvSpPr>
          <p:cNvPr id="189" name="Google Shape;189;p7"/>
          <p:cNvSpPr/>
          <p:nvPr/>
        </p:nvSpPr>
        <p:spPr>
          <a:xfrm>
            <a:off x="4417374" y="4412165"/>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pn</a:t>
            </a:r>
            <a:endParaRPr sz="800" b="0" i="0" u="none" strike="noStrike" cap="none">
              <a:solidFill>
                <a:schemeClr val="lt1"/>
              </a:solidFill>
              <a:latin typeface="Arial"/>
              <a:ea typeface="Arial"/>
              <a:cs typeface="Arial"/>
              <a:sym typeface="Arial"/>
            </a:endParaRPr>
          </a:p>
        </p:txBody>
      </p:sp>
      <p:sp>
        <p:nvSpPr>
          <p:cNvPr id="190" name="Google Shape;190;p7"/>
          <p:cNvSpPr/>
          <p:nvPr/>
        </p:nvSpPr>
        <p:spPr>
          <a:xfrm>
            <a:off x="4731692" y="3659675"/>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P1</a:t>
            </a:r>
            <a:endParaRPr/>
          </a:p>
        </p:txBody>
      </p:sp>
      <p:sp>
        <p:nvSpPr>
          <p:cNvPr id="191" name="Google Shape;191;p7"/>
          <p:cNvSpPr/>
          <p:nvPr/>
        </p:nvSpPr>
        <p:spPr>
          <a:xfrm>
            <a:off x="4731692" y="3915617"/>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p2</a:t>
            </a:r>
            <a:endParaRPr/>
          </a:p>
        </p:txBody>
      </p:sp>
      <p:sp>
        <p:nvSpPr>
          <p:cNvPr id="192" name="Google Shape;192;p7"/>
          <p:cNvSpPr/>
          <p:nvPr/>
        </p:nvSpPr>
        <p:spPr>
          <a:xfrm>
            <a:off x="4731692" y="4163891"/>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a:t>
            </a:r>
            <a:endParaRPr/>
          </a:p>
        </p:txBody>
      </p:sp>
      <p:sp>
        <p:nvSpPr>
          <p:cNvPr id="193" name="Google Shape;193;p7"/>
          <p:cNvSpPr/>
          <p:nvPr/>
        </p:nvSpPr>
        <p:spPr>
          <a:xfrm>
            <a:off x="4731692" y="4412165"/>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pn</a:t>
            </a:r>
            <a:endParaRPr sz="800" b="0" i="0" u="none" strike="noStrike" cap="none">
              <a:solidFill>
                <a:schemeClr val="lt1"/>
              </a:solidFill>
              <a:latin typeface="Arial"/>
              <a:ea typeface="Arial"/>
              <a:cs typeface="Arial"/>
              <a:sym typeface="Arial"/>
            </a:endParaRPr>
          </a:p>
        </p:txBody>
      </p:sp>
      <p:sp>
        <p:nvSpPr>
          <p:cNvPr id="194" name="Google Shape;194;p7"/>
          <p:cNvSpPr/>
          <p:nvPr/>
        </p:nvSpPr>
        <p:spPr>
          <a:xfrm>
            <a:off x="5014756" y="3659675"/>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P1</a:t>
            </a:r>
            <a:endParaRPr/>
          </a:p>
        </p:txBody>
      </p:sp>
      <p:sp>
        <p:nvSpPr>
          <p:cNvPr id="195" name="Google Shape;195;p7"/>
          <p:cNvSpPr/>
          <p:nvPr/>
        </p:nvSpPr>
        <p:spPr>
          <a:xfrm>
            <a:off x="5014756" y="3915617"/>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p2</a:t>
            </a:r>
            <a:endParaRPr/>
          </a:p>
        </p:txBody>
      </p:sp>
      <p:sp>
        <p:nvSpPr>
          <p:cNvPr id="196" name="Google Shape;196;p7"/>
          <p:cNvSpPr/>
          <p:nvPr/>
        </p:nvSpPr>
        <p:spPr>
          <a:xfrm>
            <a:off x="5014756" y="4163891"/>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a:t>
            </a:r>
            <a:endParaRPr/>
          </a:p>
        </p:txBody>
      </p:sp>
      <p:sp>
        <p:nvSpPr>
          <p:cNvPr id="197" name="Google Shape;197;p7"/>
          <p:cNvSpPr/>
          <p:nvPr/>
        </p:nvSpPr>
        <p:spPr>
          <a:xfrm>
            <a:off x="5014756" y="4412165"/>
            <a:ext cx="314318" cy="248274"/>
          </a:xfrm>
          <a:prstGeom prst="rect">
            <a:avLst/>
          </a:prstGeom>
          <a:solidFill>
            <a:srgbClr val="0C5ADB"/>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it" sz="800" b="0" i="0" u="none" strike="noStrike" cap="none">
                <a:solidFill>
                  <a:schemeClr val="lt1"/>
                </a:solidFill>
                <a:latin typeface="Arial"/>
                <a:ea typeface="Arial"/>
                <a:cs typeface="Arial"/>
                <a:sym typeface="Arial"/>
              </a:rPr>
              <a:t>pn</a:t>
            </a:r>
            <a:endParaRPr sz="800" b="0" i="0" u="none" strike="noStrike" cap="none">
              <a:solidFill>
                <a:schemeClr val="lt1"/>
              </a:solidFill>
              <a:latin typeface="Arial"/>
              <a:ea typeface="Arial"/>
              <a:cs typeface="Arial"/>
              <a:sym typeface="Arial"/>
            </a:endParaRPr>
          </a:p>
        </p:txBody>
      </p:sp>
      <p:sp>
        <p:nvSpPr>
          <p:cNvPr id="198" name="Google Shape;198;p7"/>
          <p:cNvSpPr/>
          <p:nvPr/>
        </p:nvSpPr>
        <p:spPr>
          <a:xfrm>
            <a:off x="3980397" y="3659675"/>
            <a:ext cx="122659" cy="1000763"/>
          </a:xfrm>
          <a:prstGeom prst="leftBrace">
            <a:avLst>
              <a:gd name="adj1" fmla="val 8333"/>
              <a:gd name="adj2" fmla="val 50000"/>
            </a:avLst>
          </a:prstGeom>
          <a:noFill/>
          <a:ln w="38100" cap="flat" cmpd="sng">
            <a:solidFill>
              <a:schemeClr val="accent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9" name="Google Shape;199;p7"/>
          <p:cNvSpPr/>
          <p:nvPr/>
        </p:nvSpPr>
        <p:spPr>
          <a:xfrm>
            <a:off x="2429475" y="4059875"/>
            <a:ext cx="158271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100" b="1" i="0" u="none" strike="noStrike" cap="none">
                <a:solidFill>
                  <a:srgbClr val="000000"/>
                </a:solidFill>
                <a:latin typeface="Nunito"/>
                <a:ea typeface="Nunito"/>
                <a:cs typeface="Nunito"/>
                <a:sym typeface="Nunito"/>
              </a:rPr>
              <a:t>Seen Action Probability Vector</a:t>
            </a:r>
            <a:endParaRPr/>
          </a:p>
        </p:txBody>
      </p:sp>
      <p:pic>
        <p:nvPicPr>
          <p:cNvPr id="200" name="Google Shape;200;p7" descr="A picture containing indoor, floor&#10;&#10;Description automatically generated"/>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2018250" y="1693011"/>
            <a:ext cx="1221224" cy="695205"/>
          </a:xfrm>
          <a:prstGeom prst="rect">
            <a:avLst/>
          </a:prstGeom>
          <a:noFill/>
          <a:ln>
            <a:noFill/>
          </a:ln>
        </p:spPr>
      </p:pic>
      <p:pic>
        <p:nvPicPr>
          <p:cNvPr id="201" name="Google Shape;201;p7" descr="A picture containing indoor, wooden, wood&#10;&#10;Description automatically generated"/>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3005030" y="1693011"/>
            <a:ext cx="1221224" cy="695205"/>
          </a:xfrm>
          <a:prstGeom prst="rect">
            <a:avLst/>
          </a:prstGeom>
          <a:noFill/>
          <a:ln>
            <a:noFill/>
          </a:ln>
        </p:spPr>
      </p:pic>
      <p:pic>
        <p:nvPicPr>
          <p:cNvPr id="202" name="Google Shape;202;p7" descr="A picture containing indoor, floor, person, wooden&#10;&#10;Description automatically generated"/>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3956235" y="1929868"/>
            <a:ext cx="1200904" cy="683638"/>
          </a:xfrm>
          <a:prstGeom prst="rect">
            <a:avLst/>
          </a:prstGeom>
          <a:noFill/>
          <a:ln>
            <a:noFill/>
          </a:ln>
        </p:spPr>
      </p:pic>
      <p:pic>
        <p:nvPicPr>
          <p:cNvPr id="203" name="Google Shape;203;p7" descr="A picture containing indoor, cluttered&#10;&#10;Description automatically generated"/>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4876398" y="1693010"/>
            <a:ext cx="1200905" cy="683639"/>
          </a:xfrm>
          <a:prstGeom prst="rect">
            <a:avLst/>
          </a:prstGeom>
          <a:noFill/>
          <a:ln>
            <a:noFill/>
          </a:ln>
        </p:spPr>
      </p:pic>
      <p:pic>
        <p:nvPicPr>
          <p:cNvPr id="204" name="Google Shape;204;p7" descr="A picture containing indoor, toilet, cluttered&#10;&#10;Description automatically generated"/>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5770415" y="1686536"/>
            <a:ext cx="1212276" cy="690112"/>
          </a:xfrm>
          <a:prstGeom prst="rect">
            <a:avLst/>
          </a:prstGeom>
          <a:noFill/>
          <a:ln>
            <a:noFill/>
          </a:ln>
        </p:spPr>
      </p:pic>
      <p:sp>
        <p:nvSpPr>
          <p:cNvPr id="205" name="Google Shape;205;p7"/>
          <p:cNvSpPr/>
          <p:nvPr/>
        </p:nvSpPr>
        <p:spPr>
          <a:xfrm rot="5400000">
            <a:off x="4399000" y="-942488"/>
            <a:ext cx="202941" cy="4964441"/>
          </a:xfrm>
          <a:prstGeom prst="leftBrace">
            <a:avLst>
              <a:gd name="adj1" fmla="val 8333"/>
              <a:gd name="adj2" fmla="val 50000"/>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6" name="Google Shape;206;p7"/>
          <p:cNvSpPr/>
          <p:nvPr/>
        </p:nvSpPr>
        <p:spPr>
          <a:xfrm>
            <a:off x="3480435" y="1114174"/>
            <a:ext cx="23310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400" b="1" i="0" u="none" strike="noStrike" cap="none">
                <a:solidFill>
                  <a:srgbClr val="000000"/>
                </a:solidFill>
                <a:latin typeface="Nunito"/>
                <a:ea typeface="Nunito"/>
                <a:cs typeface="Nunito"/>
                <a:sym typeface="Nunito"/>
              </a:rPr>
              <a:t>A window of  </a:t>
            </a:r>
            <a:r>
              <a:rPr lang="it" sz="1400" b="1" i="1" u="none" strike="noStrike" cap="none">
                <a:solidFill>
                  <a:srgbClr val="000000"/>
                </a:solidFill>
                <a:latin typeface="Nunito"/>
                <a:ea typeface="Nunito"/>
                <a:cs typeface="Nunito"/>
                <a:sym typeface="Nunito"/>
              </a:rPr>
              <a:t>n</a:t>
            </a:r>
            <a:r>
              <a:rPr lang="it" sz="1400" b="1" i="0" u="none" strike="noStrike" cap="none">
                <a:solidFill>
                  <a:srgbClr val="000000"/>
                </a:solidFill>
                <a:latin typeface="Nunito"/>
                <a:ea typeface="Nunito"/>
                <a:cs typeface="Nunito"/>
                <a:sym typeface="Nunito"/>
              </a:rPr>
              <a:t> actions</a:t>
            </a:r>
            <a:endParaRPr/>
          </a:p>
        </p:txBody>
      </p:sp>
      <p:sp>
        <p:nvSpPr>
          <p:cNvPr id="207" name="Google Shape;207;p7"/>
          <p:cNvSpPr/>
          <p:nvPr/>
        </p:nvSpPr>
        <p:spPr>
          <a:xfrm>
            <a:off x="3521483" y="3554715"/>
            <a:ext cx="2248933" cy="1295528"/>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8" name="Google Shape;208;p7"/>
          <p:cNvCxnSpPr>
            <a:stCxn id="200" idx="2"/>
            <a:endCxn id="207" idx="0"/>
          </p:cNvCxnSpPr>
          <p:nvPr/>
        </p:nvCxnSpPr>
        <p:spPr>
          <a:xfrm rot="-5400000" flipH="1">
            <a:off x="3054262" y="1962816"/>
            <a:ext cx="1166400" cy="2017200"/>
          </a:xfrm>
          <a:prstGeom prst="curvedConnector3">
            <a:avLst>
              <a:gd name="adj1" fmla="val 50000"/>
            </a:avLst>
          </a:prstGeom>
          <a:noFill/>
          <a:ln w="9525" cap="flat" cmpd="sng">
            <a:solidFill>
              <a:srgbClr val="3B7FF2"/>
            </a:solidFill>
            <a:prstDash val="solid"/>
            <a:round/>
            <a:headEnd type="none" w="sm" len="sm"/>
            <a:tailEnd type="triangle" w="med" len="med"/>
          </a:ln>
        </p:spPr>
      </p:cxnSp>
      <p:cxnSp>
        <p:nvCxnSpPr>
          <p:cNvPr id="209" name="Google Shape;209;p7"/>
          <p:cNvCxnSpPr>
            <a:stCxn id="201" idx="2"/>
            <a:endCxn id="207" idx="0"/>
          </p:cNvCxnSpPr>
          <p:nvPr/>
        </p:nvCxnSpPr>
        <p:spPr>
          <a:xfrm rot="-5400000" flipH="1">
            <a:off x="3547542" y="2456316"/>
            <a:ext cx="1166400" cy="1030200"/>
          </a:xfrm>
          <a:prstGeom prst="curvedConnector3">
            <a:avLst>
              <a:gd name="adj1" fmla="val 50000"/>
            </a:avLst>
          </a:prstGeom>
          <a:noFill/>
          <a:ln w="9525" cap="flat" cmpd="sng">
            <a:solidFill>
              <a:srgbClr val="3B7FF2"/>
            </a:solidFill>
            <a:prstDash val="solid"/>
            <a:round/>
            <a:headEnd type="none" w="sm" len="sm"/>
            <a:tailEnd type="triangle" w="med" len="med"/>
          </a:ln>
        </p:spPr>
      </p:cxnSp>
      <p:cxnSp>
        <p:nvCxnSpPr>
          <p:cNvPr id="210" name="Google Shape;210;p7"/>
          <p:cNvCxnSpPr>
            <a:stCxn id="203" idx="2"/>
            <a:endCxn id="207" idx="0"/>
          </p:cNvCxnSpPr>
          <p:nvPr/>
        </p:nvCxnSpPr>
        <p:spPr>
          <a:xfrm rot="5400000">
            <a:off x="4472301" y="2550199"/>
            <a:ext cx="1178100" cy="831000"/>
          </a:xfrm>
          <a:prstGeom prst="curvedConnector3">
            <a:avLst>
              <a:gd name="adj1" fmla="val 50000"/>
            </a:avLst>
          </a:prstGeom>
          <a:noFill/>
          <a:ln w="9525" cap="flat" cmpd="sng">
            <a:solidFill>
              <a:srgbClr val="3B7FF2"/>
            </a:solidFill>
            <a:prstDash val="solid"/>
            <a:round/>
            <a:headEnd type="none" w="sm" len="sm"/>
            <a:tailEnd type="triangle" w="med" len="med"/>
          </a:ln>
        </p:spPr>
      </p:cxnSp>
      <p:cxnSp>
        <p:nvCxnSpPr>
          <p:cNvPr id="211" name="Google Shape;211;p7"/>
          <p:cNvCxnSpPr>
            <a:stCxn id="204" idx="2"/>
            <a:endCxn id="207" idx="0"/>
          </p:cNvCxnSpPr>
          <p:nvPr/>
        </p:nvCxnSpPr>
        <p:spPr>
          <a:xfrm rot="5400000">
            <a:off x="4922153" y="2100348"/>
            <a:ext cx="1178100" cy="1730700"/>
          </a:xfrm>
          <a:prstGeom prst="curvedConnector3">
            <a:avLst>
              <a:gd name="adj1" fmla="val 50000"/>
            </a:avLst>
          </a:prstGeom>
          <a:noFill/>
          <a:ln w="9525" cap="flat" cmpd="sng">
            <a:solidFill>
              <a:srgbClr val="3B7FF2"/>
            </a:solidFill>
            <a:prstDash val="solid"/>
            <a:round/>
            <a:headEnd type="none" w="sm" len="sm"/>
            <a:tailEnd type="triangle" w="med" len="med"/>
          </a:ln>
        </p:spPr>
      </p:cxnSp>
      <p:sp>
        <p:nvSpPr>
          <p:cNvPr id="212" name="Google Shape;212;p7"/>
          <p:cNvSpPr/>
          <p:nvPr/>
        </p:nvSpPr>
        <p:spPr>
          <a:xfrm rot="-5400000">
            <a:off x="4497172" y="2109339"/>
            <a:ext cx="116338" cy="1119643"/>
          </a:xfrm>
          <a:prstGeom prst="leftBrace">
            <a:avLst>
              <a:gd name="adj1" fmla="val 8333"/>
              <a:gd name="adj2" fmla="val 50000"/>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13" name="Google Shape;213;p7"/>
          <p:cNvSpPr/>
          <p:nvPr/>
        </p:nvSpPr>
        <p:spPr>
          <a:xfrm>
            <a:off x="4194131" y="2717729"/>
            <a:ext cx="783997"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it" sz="1100" b="1" i="0" u="none" strike="noStrike" cap="none">
                <a:solidFill>
                  <a:srgbClr val="000000"/>
                </a:solidFill>
                <a:latin typeface="Nunito"/>
                <a:ea typeface="Nunito"/>
                <a:cs typeface="Nunito"/>
                <a:sym typeface="Nunito"/>
              </a:rPr>
              <a:t>Seen Action</a:t>
            </a:r>
            <a:endParaRPr/>
          </a:p>
        </p:txBody>
      </p:sp>
      <p:sp>
        <p:nvSpPr>
          <p:cNvPr id="214" name="Google Shape;214;p7"/>
          <p:cNvSpPr/>
          <p:nvPr/>
        </p:nvSpPr>
        <p:spPr>
          <a:xfrm>
            <a:off x="1666566" y="1619631"/>
            <a:ext cx="131395" cy="888127"/>
          </a:xfrm>
          <a:prstGeom prst="leftBrace">
            <a:avLst>
              <a:gd name="adj1" fmla="val 8333"/>
              <a:gd name="adj2" fmla="val 50000"/>
            </a:avLst>
          </a:prstGeom>
          <a:noFill/>
          <a:ln w="38100" cap="flat" cmpd="sng">
            <a:solidFill>
              <a:schemeClr val="accent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15" name="Google Shape;215;p7"/>
          <p:cNvSpPr/>
          <p:nvPr/>
        </p:nvSpPr>
        <p:spPr>
          <a:xfrm>
            <a:off x="909181" y="1869526"/>
            <a:ext cx="78399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200" b="1" i="0" u="none" strike="noStrike" cap="none">
                <a:solidFill>
                  <a:srgbClr val="000000"/>
                </a:solidFill>
                <a:latin typeface="Nunito"/>
                <a:ea typeface="Nunito"/>
                <a:cs typeface="Nunito"/>
                <a:sym typeface="Nunito"/>
              </a:rPr>
              <a:t>Source Dataset</a:t>
            </a:r>
            <a:endParaRPr/>
          </a:p>
        </p:txBody>
      </p:sp>
      <p:cxnSp>
        <p:nvCxnSpPr>
          <p:cNvPr id="216" name="Google Shape;216;p7"/>
          <p:cNvCxnSpPr>
            <a:stCxn id="207" idx="3"/>
          </p:cNvCxnSpPr>
          <p:nvPr/>
        </p:nvCxnSpPr>
        <p:spPr>
          <a:xfrm>
            <a:off x="5770416" y="4202479"/>
            <a:ext cx="606000" cy="0"/>
          </a:xfrm>
          <a:prstGeom prst="straightConnector1">
            <a:avLst/>
          </a:prstGeom>
          <a:noFill/>
          <a:ln w="9525" cap="flat" cmpd="sng">
            <a:solidFill>
              <a:schemeClr val="dk1"/>
            </a:solidFill>
            <a:prstDash val="solid"/>
            <a:round/>
            <a:headEnd type="none" w="sm" len="sm"/>
            <a:tailEnd type="triangle" w="med" len="med"/>
          </a:ln>
        </p:spPr>
      </p:cxnSp>
      <p:sp>
        <p:nvSpPr>
          <p:cNvPr id="217" name="Google Shape;217;p7"/>
          <p:cNvSpPr txBox="1"/>
          <p:nvPr/>
        </p:nvSpPr>
        <p:spPr>
          <a:xfrm>
            <a:off x="6503649" y="3967542"/>
            <a:ext cx="19688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it" sz="1400" b="0" i="0" u="none" strike="noStrike" cap="none">
                <a:solidFill>
                  <a:srgbClr val="000000"/>
                </a:solidFill>
                <a:latin typeface="Nunito"/>
                <a:ea typeface="Nunito"/>
                <a:cs typeface="Nunito"/>
                <a:sym typeface="Nunito"/>
              </a:rPr>
              <a:t>Re-weight predictions</a:t>
            </a:r>
            <a:endParaRPr sz="1400" b="0" i="0" u="none" strike="noStrike" cap="none">
              <a:solidFill>
                <a:srgbClr val="000000"/>
              </a:solidFill>
              <a:latin typeface="Nunito"/>
              <a:ea typeface="Nunito"/>
              <a:cs typeface="Nunito"/>
              <a:sym typeface="Nunito"/>
            </a:endParaRPr>
          </a:p>
          <a:p>
            <a:pPr marL="0" marR="0" lvl="0" indent="0" algn="ctr" rtl="0">
              <a:lnSpc>
                <a:spcPct val="100000"/>
              </a:lnSpc>
              <a:spcBef>
                <a:spcPts val="0"/>
              </a:spcBef>
              <a:spcAft>
                <a:spcPts val="0"/>
              </a:spcAft>
              <a:buNone/>
            </a:pPr>
            <a:r>
              <a:rPr lang="it" sz="1400" b="0" i="1" u="none" strike="noStrike" cap="none">
                <a:solidFill>
                  <a:srgbClr val="000000"/>
                </a:solidFill>
                <a:latin typeface="Nunito"/>
                <a:ea typeface="Nunito"/>
                <a:cs typeface="Nunito"/>
                <a:sym typeface="Nunito"/>
              </a:rPr>
              <a:t> on target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21"/>
        <p:cNvGrpSpPr/>
        <p:nvPr/>
      </p:nvGrpSpPr>
      <p:grpSpPr>
        <a:xfrm>
          <a:off x="0" y="0"/>
          <a:ext cx="0" cy="0"/>
          <a:chOff x="0" y="0"/>
          <a:chExt cx="0" cy="0"/>
        </a:xfrm>
      </p:grpSpPr>
      <p:sp>
        <p:nvSpPr>
          <p:cNvPr id="222" name="Google Shape;222;p8"/>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lnSpcReduction="10000"/>
          </a:bodyPr>
          <a:lstStyle/>
          <a:p>
            <a:pPr marL="0" marR="0" lvl="0" indent="0" algn="l" rtl="0">
              <a:lnSpc>
                <a:spcPct val="100000"/>
              </a:lnSpc>
              <a:spcBef>
                <a:spcPts val="0"/>
              </a:spcBef>
              <a:spcAft>
                <a:spcPts val="0"/>
              </a:spcAft>
              <a:buClr>
                <a:srgbClr val="000000"/>
              </a:buClr>
              <a:buSzPct val="100000"/>
              <a:buFont typeface="Arial"/>
              <a:buNone/>
            </a:pPr>
            <a:r>
              <a:rPr lang="it" sz="2800" b="1" i="0" u="none" strike="noStrike" cap="none">
                <a:solidFill>
                  <a:srgbClr val="0B5394"/>
                </a:solidFill>
                <a:latin typeface="Nunito"/>
                <a:ea typeface="Nunito"/>
                <a:cs typeface="Nunito"/>
                <a:sym typeface="Nunito"/>
              </a:rPr>
              <a:t>Domain Adaptation for Egocentric Action Recognition</a:t>
            </a:r>
            <a:endParaRPr sz="2800" b="1" i="0" u="none" strike="noStrike" cap="none">
              <a:solidFill>
                <a:srgbClr val="0B5394"/>
              </a:solidFill>
              <a:latin typeface="Nunito"/>
              <a:ea typeface="Nunito"/>
              <a:cs typeface="Nunito"/>
              <a:sym typeface="Nunito"/>
            </a:endParaRPr>
          </a:p>
        </p:txBody>
      </p:sp>
      <p:sp>
        <p:nvSpPr>
          <p:cNvPr id="223" name="Google Shape;223;p8"/>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224" name="Google Shape;22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8</a:t>
            </a:fld>
            <a:endParaRPr/>
          </a:p>
        </p:txBody>
      </p:sp>
      <p:sp>
        <p:nvSpPr>
          <p:cNvPr id="225" name="Google Shape;225;p8"/>
          <p:cNvSpPr txBox="1"/>
          <p:nvPr/>
        </p:nvSpPr>
        <p:spPr>
          <a:xfrm>
            <a:off x="414000" y="1340429"/>
            <a:ext cx="5645912" cy="27084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it" sz="1600" b="1" i="0" u="none" strike="noStrike" cap="none">
                <a:solidFill>
                  <a:srgbClr val="000000"/>
                </a:solidFill>
                <a:latin typeface="Nunito"/>
                <a:ea typeface="Nunito"/>
                <a:cs typeface="Nunito"/>
                <a:sym typeface="Nunito"/>
              </a:rPr>
              <a:t>Steps:</a:t>
            </a:r>
            <a:endParaRPr/>
          </a:p>
          <a:p>
            <a:pPr marL="0" marR="0" lvl="0" indent="0" algn="l" rtl="0">
              <a:lnSpc>
                <a:spcPct val="100000"/>
              </a:lnSpc>
              <a:spcBef>
                <a:spcPts val="0"/>
              </a:spcBef>
              <a:spcAft>
                <a:spcPts val="0"/>
              </a:spcAft>
              <a:buNone/>
            </a:pPr>
            <a:endParaRPr sz="1400" b="1"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None/>
            </a:pPr>
            <a:r>
              <a:rPr lang="it" sz="1400" b="0" i="0" u="none" strike="noStrike" cap="none">
                <a:solidFill>
                  <a:srgbClr val="000000"/>
                </a:solidFill>
                <a:latin typeface="Nunito"/>
                <a:ea typeface="Nunito"/>
                <a:cs typeface="Nunito"/>
                <a:sym typeface="Nunito"/>
              </a:rPr>
              <a:t>○ Study Related Works to get familiar with the tasks and dataset;</a:t>
            </a:r>
            <a:endParaRPr/>
          </a:p>
          <a:p>
            <a:pPr marL="0" marR="0" lvl="0" indent="0" algn="l" rtl="0">
              <a:lnSpc>
                <a:spcPct val="100000"/>
              </a:lnSpc>
              <a:spcBef>
                <a:spcPts val="0"/>
              </a:spcBef>
              <a:spcAft>
                <a:spcPts val="0"/>
              </a:spcAft>
              <a:buNone/>
            </a:pPr>
            <a:r>
              <a:rPr lang="it" sz="1400" b="0" i="0" u="none" strike="noStrike" cap="none">
                <a:solidFill>
                  <a:srgbClr val="000000"/>
                </a:solidFill>
                <a:latin typeface="Nunito"/>
                <a:ea typeface="Nunito"/>
                <a:cs typeface="Nunito"/>
                <a:sym typeface="Nunito"/>
              </a:rPr>
              <a:t>○ Implementation of the Egocentric Action Recognition models, on both RGB, Optical Flow and Audio modalities;</a:t>
            </a:r>
            <a:endParaRPr/>
          </a:p>
          <a:p>
            <a:pPr marL="0" marR="0" lvl="0" indent="0" algn="l" rtl="0">
              <a:lnSpc>
                <a:spcPct val="100000"/>
              </a:lnSpc>
              <a:spcBef>
                <a:spcPts val="0"/>
              </a:spcBef>
              <a:spcAft>
                <a:spcPts val="0"/>
              </a:spcAft>
              <a:buNone/>
            </a:pPr>
            <a:r>
              <a:rPr lang="it" sz="1400" b="0" i="0" u="none" strike="noStrike" cap="none">
                <a:solidFill>
                  <a:srgbClr val="000000"/>
                </a:solidFill>
                <a:latin typeface="Nunito"/>
                <a:ea typeface="Nunito"/>
                <a:cs typeface="Nunito"/>
                <a:sym typeface="Nunito"/>
              </a:rPr>
              <a:t>○ Implementation and testing a popular Domain Adaptation technique;</a:t>
            </a:r>
            <a:endParaRPr/>
          </a:p>
          <a:p>
            <a:pPr marL="0" marR="0" lvl="0" indent="0" algn="l" rtl="0">
              <a:lnSpc>
                <a:spcPct val="100000"/>
              </a:lnSpc>
              <a:spcBef>
                <a:spcPts val="0"/>
              </a:spcBef>
              <a:spcAft>
                <a:spcPts val="0"/>
              </a:spcAft>
              <a:buNone/>
            </a:pPr>
            <a:r>
              <a:rPr lang="it" sz="1400" b="0" i="0" u="none" strike="noStrike" cap="none">
                <a:solidFill>
                  <a:srgbClr val="000000"/>
                </a:solidFill>
                <a:latin typeface="Nunito"/>
                <a:ea typeface="Nunito"/>
                <a:cs typeface="Nunito"/>
                <a:sym typeface="Nunito"/>
              </a:rPr>
              <a:t>○ Definition, implementation and testing of an Improvement to the overall framework or</a:t>
            </a:r>
            <a:endParaRPr/>
          </a:p>
          <a:p>
            <a:pPr marL="0" marR="0" lvl="0" indent="0" algn="l" rtl="0">
              <a:lnSpc>
                <a:spcPct val="100000"/>
              </a:lnSpc>
              <a:spcBef>
                <a:spcPts val="0"/>
              </a:spcBef>
              <a:spcAft>
                <a:spcPts val="0"/>
              </a:spcAft>
              <a:buNone/>
            </a:pPr>
            <a:r>
              <a:rPr lang="it" sz="1400" b="0" i="0" u="none" strike="noStrike" cap="none">
                <a:solidFill>
                  <a:srgbClr val="0C5394"/>
                </a:solidFill>
                <a:latin typeface="Nunito"/>
                <a:ea typeface="Nunito"/>
                <a:cs typeface="Nunito"/>
                <a:sym typeface="Nunito"/>
              </a:rPr>
              <a:t>○</a:t>
            </a:r>
            <a:r>
              <a:rPr lang="it" sz="1400" b="0" i="0" u="none" strike="noStrike" cap="none">
                <a:solidFill>
                  <a:srgbClr val="FF0000"/>
                </a:solidFill>
                <a:latin typeface="Nunito"/>
                <a:ea typeface="Nunito"/>
                <a:cs typeface="Nunito"/>
                <a:sym typeface="Nunito"/>
              </a:rPr>
              <a:t> </a:t>
            </a:r>
            <a:r>
              <a:rPr lang="it" sz="1400" b="1" i="0" u="none" strike="noStrike" cap="none">
                <a:solidFill>
                  <a:srgbClr val="0C5394"/>
                </a:solidFill>
                <a:latin typeface="Nunito"/>
                <a:ea typeface="Nunito"/>
                <a:cs typeface="Nunito"/>
                <a:sym typeface="Nunito"/>
              </a:rPr>
              <a:t>Make a participation in the EK-UDA challenge. Find out more @</a:t>
            </a:r>
            <a:endParaRPr/>
          </a:p>
          <a:p>
            <a:pPr marL="0" marR="0" lvl="0" indent="0" algn="l" rtl="0">
              <a:lnSpc>
                <a:spcPct val="100000"/>
              </a:lnSpc>
              <a:spcBef>
                <a:spcPts val="0"/>
              </a:spcBef>
              <a:spcAft>
                <a:spcPts val="0"/>
              </a:spcAft>
              <a:buNone/>
            </a:pPr>
            <a:r>
              <a:rPr lang="it" sz="1400" b="1" i="0" u="none" strike="noStrike" cap="none">
                <a:solidFill>
                  <a:srgbClr val="0C5394"/>
                </a:solidFill>
                <a:latin typeface="Nunito"/>
                <a:ea typeface="Nunito"/>
                <a:cs typeface="Nunito"/>
                <a:sym typeface="Nunito"/>
              </a:rPr>
              <a:t>https://github.com/epic-kitchens/C4-UDA-for-Action-Recognition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26" name="Google Shape;226;p8"/>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6542900" y="4370482"/>
            <a:ext cx="1737850" cy="489535"/>
          </a:xfrm>
          <a:prstGeom prst="rect">
            <a:avLst/>
          </a:prstGeom>
          <a:noFill/>
          <a:ln>
            <a:noFill/>
          </a:ln>
        </p:spPr>
      </p:pic>
      <p:pic>
        <p:nvPicPr>
          <p:cNvPr id="227" name="Google Shape;227;p8" descr="Immagine che contiene interni, parete, elettrodomestici, apparecchio&#10;&#10;Descrizione generata automaticamente"/>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6134137" y="1340429"/>
            <a:ext cx="2595863" cy="2855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9"/>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lnSpcReduction="10000"/>
          </a:bodyPr>
          <a:lstStyle/>
          <a:p>
            <a:pPr marL="0" marR="0" lvl="0" indent="0" algn="l" rtl="0">
              <a:lnSpc>
                <a:spcPct val="100000"/>
              </a:lnSpc>
              <a:spcBef>
                <a:spcPts val="0"/>
              </a:spcBef>
              <a:spcAft>
                <a:spcPts val="0"/>
              </a:spcAft>
              <a:buClr>
                <a:srgbClr val="000000"/>
              </a:buClr>
              <a:buSzPct val="100000"/>
              <a:buFont typeface="Arial"/>
              <a:buNone/>
            </a:pPr>
            <a:r>
              <a:rPr lang="it" sz="2800" b="1" i="0" u="none" strike="noStrike" cap="none">
                <a:solidFill>
                  <a:srgbClr val="0B5394"/>
                </a:solidFill>
                <a:latin typeface="Nunito"/>
                <a:ea typeface="Nunito"/>
                <a:cs typeface="Nunito"/>
                <a:sym typeface="Nunito"/>
              </a:rPr>
              <a:t>From the previous year...</a:t>
            </a:r>
            <a:endParaRPr sz="2800" b="1" i="0" u="none" strike="noStrike" cap="none">
              <a:solidFill>
                <a:srgbClr val="0B5394"/>
              </a:solidFill>
              <a:latin typeface="Nunito"/>
              <a:ea typeface="Nunito"/>
              <a:cs typeface="Nunito"/>
              <a:sym typeface="Nunito"/>
            </a:endParaRPr>
          </a:p>
        </p:txBody>
      </p:sp>
      <p:sp>
        <p:nvSpPr>
          <p:cNvPr id="233" name="Google Shape;233;p9"/>
          <p:cNvSpPr/>
          <p:nvPr/>
        </p:nvSpPr>
        <p:spPr>
          <a:xfrm>
            <a:off x="414000" y="949600"/>
            <a:ext cx="360000" cy="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155CC"/>
              </a:solidFill>
              <a:latin typeface="Arial"/>
              <a:ea typeface="Arial"/>
              <a:cs typeface="Arial"/>
              <a:sym typeface="Arial"/>
            </a:endParaRPr>
          </a:p>
        </p:txBody>
      </p:sp>
      <p:sp>
        <p:nvSpPr>
          <p:cNvPr id="234" name="Google Shape;23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it"/>
              <a:t>9</a:t>
            </a:fld>
            <a:endParaRPr/>
          </a:p>
        </p:txBody>
      </p:sp>
      <p:grpSp>
        <p:nvGrpSpPr>
          <p:cNvPr id="235" name="Google Shape;235;p9"/>
          <p:cNvGrpSpPr/>
          <p:nvPr/>
        </p:nvGrpSpPr>
        <p:grpSpPr>
          <a:xfrm>
            <a:off x="589998" y="1761985"/>
            <a:ext cx="4090318" cy="1625244"/>
            <a:chOff x="-160482" y="1106941"/>
            <a:chExt cx="8992782" cy="3467059"/>
          </a:xfrm>
        </p:grpSpPr>
        <p:pic>
          <p:nvPicPr>
            <p:cNvPr id="236" name="Google Shape;236;p9" descr="A picture containing indoor&#10;&#10;Description automatically generated"/>
            <p:cNvPicPr preferRelativeResize="0"/>
            <p:nvPr/>
          </p:nvPicPr>
          <p:blipFill rotWithShape="1">
            <a:blip r:embed="rId3" cstate="email">
              <a:alphaModFix/>
              <a:extLst>
                <a:ext uri="{28A0092B-C50C-407E-A947-70E740481C1C}">
                  <a14:useLocalDpi xmlns:a14="http://schemas.microsoft.com/office/drawing/2010/main" val="0"/>
                </a:ext>
              </a:extLst>
            </a:blip>
            <a:srcRect/>
            <a:stretch/>
          </p:blipFill>
          <p:spPr>
            <a:xfrm>
              <a:off x="261245" y="1106941"/>
              <a:ext cx="2148114" cy="1208314"/>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37" name="Google Shape;237;p9" descr="A picture containing text, wall, indoor, person&#10;&#10;Description automatically generated"/>
            <p:cNvPicPr preferRelativeResize="0"/>
            <p:nvPr/>
          </p:nvPicPr>
          <p:blipFill rotWithShape="1">
            <a:blip r:embed="rId4" cstate="email">
              <a:alphaModFix/>
              <a:extLst>
                <a:ext uri="{28A0092B-C50C-407E-A947-70E740481C1C}">
                  <a14:useLocalDpi xmlns:a14="http://schemas.microsoft.com/office/drawing/2010/main" val="0"/>
                </a:ext>
              </a:extLst>
            </a:blip>
            <a:srcRect/>
            <a:stretch/>
          </p:blipFill>
          <p:spPr>
            <a:xfrm>
              <a:off x="3396379" y="1106941"/>
              <a:ext cx="2148114" cy="1208314"/>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38" name="Google Shape;238;p9" descr="A picture containing indoor, person, refrigerator, white goods&#10;&#10;Description automatically generated"/>
            <p:cNvPicPr preferRelativeResize="0"/>
            <p:nvPr/>
          </p:nvPicPr>
          <p:blipFill rotWithShape="1">
            <a:blip r:embed="rId5" cstate="email">
              <a:alphaModFix/>
              <a:extLst>
                <a:ext uri="{28A0092B-C50C-407E-A947-70E740481C1C}">
                  <a14:useLocalDpi xmlns:a14="http://schemas.microsoft.com/office/drawing/2010/main" val="0"/>
                </a:ext>
              </a:extLst>
            </a:blip>
            <a:srcRect/>
            <a:stretch/>
          </p:blipFill>
          <p:spPr>
            <a:xfrm>
              <a:off x="6684187" y="1106941"/>
              <a:ext cx="2148113" cy="1208314"/>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39" name="Google Shape;239;p9" descr="A picture containing indoor, person&#10;&#10;Description automatically generated"/>
            <p:cNvPicPr preferRelativeResize="0"/>
            <p:nvPr/>
          </p:nvPicPr>
          <p:blipFill rotWithShape="1">
            <a:blip r:embed="rId6" cstate="email">
              <a:alphaModFix/>
              <a:extLst>
                <a:ext uri="{28A0092B-C50C-407E-A947-70E740481C1C}">
                  <a14:useLocalDpi xmlns:a14="http://schemas.microsoft.com/office/drawing/2010/main" val="0"/>
                </a:ext>
              </a:extLst>
            </a:blip>
            <a:srcRect/>
            <a:stretch/>
          </p:blipFill>
          <p:spPr>
            <a:xfrm>
              <a:off x="261245" y="3365686"/>
              <a:ext cx="2148114" cy="1208314"/>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40" name="Google Shape;240;p9" descr="A picture containing indoor&#10;&#10;Description automatically generated"/>
            <p:cNvPicPr preferRelativeResize="0"/>
            <p:nvPr/>
          </p:nvPicPr>
          <p:blipFill rotWithShape="1">
            <a:blip r:embed="rId7" cstate="email">
              <a:alphaModFix/>
              <a:extLst>
                <a:ext uri="{28A0092B-C50C-407E-A947-70E740481C1C}">
                  <a14:useLocalDpi xmlns:a14="http://schemas.microsoft.com/office/drawing/2010/main" val="0"/>
                </a:ext>
              </a:extLst>
            </a:blip>
            <a:srcRect/>
            <a:stretch/>
          </p:blipFill>
          <p:spPr>
            <a:xfrm>
              <a:off x="3396380" y="3365686"/>
              <a:ext cx="2148113" cy="1208314"/>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41" name="Google Shape;241;p9" descr="A picture containing indoor, person, kitchen appliance&#10;&#10;Description automatically generated"/>
            <p:cNvPicPr preferRelativeResize="0"/>
            <p:nvPr/>
          </p:nvPicPr>
          <p:blipFill rotWithShape="1">
            <a:blip r:embed="rId8" cstate="email">
              <a:alphaModFix/>
              <a:extLst>
                <a:ext uri="{28A0092B-C50C-407E-A947-70E740481C1C}">
                  <a14:useLocalDpi xmlns:a14="http://schemas.microsoft.com/office/drawing/2010/main" val="0"/>
                </a:ext>
              </a:extLst>
            </a:blip>
            <a:srcRect/>
            <a:stretch/>
          </p:blipFill>
          <p:spPr>
            <a:xfrm>
              <a:off x="6678997" y="3365686"/>
              <a:ext cx="2148114" cy="1208314"/>
            </a:xfrm>
            <a:prstGeom prst="roundRect">
              <a:avLst>
                <a:gd name="adj" fmla="val 16667"/>
              </a:avLst>
            </a:prstGeom>
            <a:noFill/>
            <a:ln>
              <a:noFill/>
            </a:ln>
            <a:effectLst>
              <a:outerShdw blurRad="76200" dist="38100" dir="7800000" algn="tl" rotWithShape="0">
                <a:srgbClr val="000000">
                  <a:alpha val="40000"/>
                </a:srgbClr>
              </a:outerShdw>
            </a:effectLst>
          </p:spPr>
        </p:pic>
        <p:cxnSp>
          <p:nvCxnSpPr>
            <p:cNvPr id="242" name="Google Shape;242;p9"/>
            <p:cNvCxnSpPr/>
            <p:nvPr/>
          </p:nvCxnSpPr>
          <p:spPr>
            <a:xfrm>
              <a:off x="2513006" y="1711098"/>
              <a:ext cx="747252" cy="0"/>
            </a:xfrm>
            <a:prstGeom prst="straightConnector1">
              <a:avLst/>
            </a:prstGeom>
            <a:noFill/>
            <a:ln w="38100" cap="flat" cmpd="sng">
              <a:solidFill>
                <a:schemeClr val="accent4"/>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243" name="Google Shape;243;p9"/>
            <p:cNvCxnSpPr/>
            <p:nvPr/>
          </p:nvCxnSpPr>
          <p:spPr>
            <a:xfrm>
              <a:off x="5762567" y="1711098"/>
              <a:ext cx="747252" cy="0"/>
            </a:xfrm>
            <a:prstGeom prst="straightConnector1">
              <a:avLst/>
            </a:prstGeom>
            <a:noFill/>
            <a:ln w="38100" cap="flat" cmpd="sng">
              <a:solidFill>
                <a:schemeClr val="accent4"/>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244" name="Google Shape;244;p9"/>
            <p:cNvCxnSpPr/>
            <p:nvPr/>
          </p:nvCxnSpPr>
          <p:spPr>
            <a:xfrm>
              <a:off x="2513006" y="3969843"/>
              <a:ext cx="747252" cy="0"/>
            </a:xfrm>
            <a:prstGeom prst="straightConnector1">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245" name="Google Shape;245;p9"/>
            <p:cNvCxnSpPr/>
            <p:nvPr/>
          </p:nvCxnSpPr>
          <p:spPr>
            <a:xfrm>
              <a:off x="5713405" y="3969843"/>
              <a:ext cx="747252" cy="0"/>
            </a:xfrm>
            <a:prstGeom prst="straightConnector1">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246" name="Google Shape;246;p9"/>
            <p:cNvCxnSpPr>
              <a:stCxn id="236" idx="1"/>
              <a:endCxn id="239" idx="1"/>
            </p:cNvCxnSpPr>
            <p:nvPr/>
          </p:nvCxnSpPr>
          <p:spPr>
            <a:xfrm>
              <a:off x="261245" y="1711098"/>
              <a:ext cx="1200" cy="2258700"/>
            </a:xfrm>
            <a:prstGeom prst="curvedConnector3">
              <a:avLst>
                <a:gd name="adj1" fmla="val 23742901"/>
              </a:avLst>
            </a:prstGeom>
            <a:noFill/>
            <a:ln w="38100" cap="flat" cmpd="sng">
              <a:solidFill>
                <a:schemeClr val="accent2"/>
              </a:solidFill>
              <a:prstDash val="solid"/>
              <a:round/>
              <a:headEnd type="triangle" w="med" len="med"/>
              <a:tailEnd type="triangle" w="med" len="med"/>
            </a:ln>
            <a:effectLst>
              <a:outerShdw blurRad="40000" dist="23000" dir="5400000" rotWithShape="0">
                <a:srgbClr val="000000">
                  <a:alpha val="34901"/>
                </a:srgbClr>
              </a:outerShdw>
            </a:effectLst>
          </p:spPr>
        </p:cxnSp>
        <p:sp>
          <p:nvSpPr>
            <p:cNvPr id="247" name="Google Shape;247;p9"/>
            <p:cNvSpPr txBox="1"/>
            <p:nvPr/>
          </p:nvSpPr>
          <p:spPr>
            <a:xfrm>
              <a:off x="-160482" y="2467890"/>
              <a:ext cx="4645715" cy="9191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it" sz="1100" b="1" i="0" u="none" strike="noStrike" cap="none">
                  <a:solidFill>
                    <a:srgbClr val="000000"/>
                  </a:solidFill>
                  <a:latin typeface="Nunito"/>
                  <a:ea typeface="Nunito"/>
                  <a:cs typeface="Nunito"/>
                  <a:sym typeface="Nunito"/>
                </a:rPr>
                <a:t>Different domain with </a:t>
              </a:r>
              <a:endParaRPr sz="1100" b="1" i="0" u="none" strike="noStrike" cap="none">
                <a:solidFill>
                  <a:srgbClr val="000000"/>
                </a:solidFill>
                <a:latin typeface="Nunito"/>
                <a:ea typeface="Nunito"/>
                <a:cs typeface="Nunito"/>
                <a:sym typeface="Nunito"/>
              </a:endParaRPr>
            </a:p>
            <a:p>
              <a:pPr marL="0" marR="0" lvl="0" indent="0" algn="ctr" rtl="0">
                <a:lnSpc>
                  <a:spcPct val="100000"/>
                </a:lnSpc>
                <a:spcBef>
                  <a:spcPts val="0"/>
                </a:spcBef>
                <a:spcAft>
                  <a:spcPts val="0"/>
                </a:spcAft>
                <a:buNone/>
              </a:pPr>
              <a:r>
                <a:rPr lang="it" sz="1100" b="1" i="0" u="none" strike="noStrike" cap="none">
                  <a:solidFill>
                    <a:srgbClr val="000000"/>
                  </a:solidFill>
                  <a:latin typeface="Nunito"/>
                  <a:ea typeface="Nunito"/>
                  <a:cs typeface="Nunito"/>
                  <a:sym typeface="Nunito"/>
                </a:rPr>
                <a:t>the same sequence of actions</a:t>
              </a:r>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1685</Words>
  <Application>Microsoft Office PowerPoint</Application>
  <PresentationFormat>On-screen Show (16:9)</PresentationFormat>
  <Paragraphs>232</Paragraphs>
  <Slides>26</Slides>
  <Notes>26</Notes>
  <HiddenSlides>19</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Nunito Light</vt:lpstr>
      <vt:lpstr>Nunito</vt:lpstr>
      <vt:lpstr>Arial</vt:lpstr>
      <vt:lpstr>Simple Light</vt:lpstr>
      <vt:lpstr>Egocentric Action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Sabine</cp:lastModifiedBy>
  <cp:revision>4</cp:revision>
  <dcterms:modified xsi:type="dcterms:W3CDTF">2024-10-27T08:06:54Z</dcterms:modified>
</cp:coreProperties>
</file>